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18"/>
  </p:notesMasterIdLst>
  <p:handoutMasterIdLst>
    <p:handoutMasterId r:id="rId119"/>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 id="1050" r:id="rId85"/>
    <p:sldId id="1052" r:id="rId86"/>
    <p:sldId id="856" r:id="rId87"/>
    <p:sldId id="800" r:id="rId88"/>
    <p:sldId id="845" r:id="rId89"/>
    <p:sldId id="754" r:id="rId90"/>
    <p:sldId id="1007" r:id="rId91"/>
    <p:sldId id="1010" r:id="rId92"/>
    <p:sldId id="861" r:id="rId93"/>
    <p:sldId id="1051" r:id="rId94"/>
    <p:sldId id="753" r:id="rId95"/>
    <p:sldId id="1021" r:id="rId96"/>
    <p:sldId id="802" r:id="rId97"/>
    <p:sldId id="849" r:id="rId98"/>
    <p:sldId id="873" r:id="rId99"/>
    <p:sldId id="874" r:id="rId100"/>
    <p:sldId id="875" r:id="rId101"/>
    <p:sldId id="876" r:id="rId102"/>
    <p:sldId id="877" r:id="rId103"/>
    <p:sldId id="878" r:id="rId104"/>
    <p:sldId id="879" r:id="rId105"/>
    <p:sldId id="880" r:id="rId106"/>
    <p:sldId id="881" r:id="rId107"/>
    <p:sldId id="882" r:id="rId108"/>
    <p:sldId id="883" r:id="rId109"/>
    <p:sldId id="884" r:id="rId110"/>
    <p:sldId id="885" r:id="rId111"/>
    <p:sldId id="886" r:id="rId112"/>
    <p:sldId id="749" r:id="rId113"/>
    <p:sldId id="750" r:id="rId114"/>
    <p:sldId id="770" r:id="rId115"/>
    <p:sldId id="848" r:id="rId116"/>
    <p:sldId id="97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205" autoAdjust="0"/>
    <p:restoredTop sz="95588" autoAdjust="0"/>
  </p:normalViewPr>
  <p:slideViewPr>
    <p:cSldViewPr snapToGrid="0" snapToObjects="1">
      <p:cViewPr varScale="1">
        <p:scale>
          <a:sx n="92" d="100"/>
          <a:sy n="92" d="100"/>
        </p:scale>
        <p:origin x="200" y="47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3/2/20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3/2/20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059" indent="-342059" defTabSz="912205" fontAlgn="base">
              <a:lnSpc>
                <a:spcPct val="80000"/>
              </a:lnSpc>
              <a:spcBef>
                <a:spcPct val="20000"/>
              </a:spcBef>
              <a:spcAft>
                <a:spcPct val="0"/>
              </a:spcAft>
              <a:buClr>
                <a:schemeClr val="accent2"/>
              </a:buClr>
              <a:buFont typeface="Wingdings" pitchFamily="2" charset="2"/>
              <a:buChar char="§"/>
              <a:defRPr/>
            </a:pPr>
            <a:r>
              <a:rPr lang="en-US" kern="0" dirty="0">
                <a:solidFill>
                  <a:schemeClr val="accent1">
                    <a:lumMod val="75000"/>
                  </a:schemeClr>
                </a:solidFill>
                <a:latin typeface="Calibri" pitchFamily="34" charset="0"/>
              </a:rPr>
              <a:t>V</a:t>
            </a:r>
            <a:r>
              <a:rPr lang="en-US" kern="0" dirty="0">
                <a:solidFill>
                  <a:schemeClr val="accent1">
                    <a:lumMod val="75000"/>
                  </a:schemeClr>
                </a:solidFill>
                <a:latin typeface="Calibri" pitchFamily="34" charset="0"/>
                <a:sym typeface="Symbol" pitchFamily="18" charset="2"/>
              </a:rPr>
              <a:t>*</a:t>
            </a:r>
            <a:r>
              <a:rPr lang="en-US" kern="0" dirty="0">
                <a:solidFill>
                  <a:schemeClr val="accent1">
                    <a:lumMod val="75000"/>
                  </a:schemeClr>
                </a:solidFill>
                <a:latin typeface="Calibri" pitchFamily="34" charset="0"/>
              </a:rPr>
              <a:t>(s) </a:t>
            </a:r>
            <a:r>
              <a:rPr lang="en-US" kern="0" dirty="0">
                <a:latin typeface="Calibri" pitchFamily="34" charset="0"/>
              </a:rPr>
              <a:t>= expected utility starting in s and acting optimally</a:t>
            </a:r>
          </a:p>
          <a:p>
            <a:pPr defTabSz="912205">
              <a:defRPr/>
            </a:pPr>
            <a:r>
              <a:rPr lang="en-US" kern="0" dirty="0">
                <a:latin typeface="Calibri" pitchFamily="34" charset="0"/>
              </a:rPr>
              <a:t>Q</a:t>
            </a:r>
            <a:r>
              <a:rPr lang="en-US" kern="0" baseline="30000" dirty="0">
                <a:latin typeface="Calibri" pitchFamily="34" charset="0"/>
                <a:sym typeface="Symbol" pitchFamily="18" charset="2"/>
              </a:rPr>
              <a:t>*</a:t>
            </a:r>
            <a:r>
              <a:rPr lang="en-US" kern="0" dirty="0">
                <a:latin typeface="Calibri" pitchFamily="34" charset="0"/>
              </a:rPr>
              <a:t>(</a:t>
            </a:r>
            <a:r>
              <a:rPr lang="en-US" kern="0" dirty="0" err="1">
                <a:latin typeface="Calibri" pitchFamily="34" charset="0"/>
              </a:rPr>
              <a:t>s,a</a:t>
            </a:r>
            <a:r>
              <a:rPr lang="en-US" kern="0" dirty="0">
                <a:latin typeface="Calibri" pitchFamily="34" charset="0"/>
              </a:rPr>
              <a:t>) = expected utility starting out having taken action a from state s and (thereafter) acting optimally</a:t>
            </a:r>
          </a:p>
          <a:p>
            <a:endParaRPr lang="en-US" dirty="0"/>
          </a:p>
          <a:p>
            <a:endParaRPr lang="en-US" dirty="0"/>
          </a:p>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1373746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85501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98</a:t>
            </a:fld>
            <a:endParaRPr lang="en-US"/>
          </a:p>
        </p:txBody>
      </p:sp>
    </p:spTree>
    <p:extLst>
      <p:ext uri="{BB962C8B-B14F-4D97-AF65-F5344CB8AC3E}">
        <p14:creationId xmlns:p14="http://schemas.microsoft.com/office/powerpoint/2010/main" val="193637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99</a:t>
            </a:fld>
            <a:endParaRPr lang="en-US"/>
          </a:p>
        </p:txBody>
      </p:sp>
    </p:spTree>
    <p:extLst>
      <p:ext uri="{BB962C8B-B14F-4D97-AF65-F5344CB8AC3E}">
        <p14:creationId xmlns:p14="http://schemas.microsoft.com/office/powerpoint/2010/main" val="1716481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100</a:t>
            </a:fld>
            <a:endParaRPr lang="en-US"/>
          </a:p>
        </p:txBody>
      </p:sp>
    </p:spTree>
    <p:extLst>
      <p:ext uri="{BB962C8B-B14F-4D97-AF65-F5344CB8AC3E}">
        <p14:creationId xmlns:p14="http://schemas.microsoft.com/office/powerpoint/2010/main" val="10321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101</a:t>
            </a:fld>
            <a:endParaRPr lang="en-US"/>
          </a:p>
        </p:txBody>
      </p:sp>
    </p:spTree>
    <p:extLst>
      <p:ext uri="{BB962C8B-B14F-4D97-AF65-F5344CB8AC3E}">
        <p14:creationId xmlns:p14="http://schemas.microsoft.com/office/powerpoint/2010/main" val="80044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102</a:t>
            </a:fld>
            <a:endParaRPr lang="en-US"/>
          </a:p>
        </p:txBody>
      </p:sp>
    </p:spTree>
    <p:extLst>
      <p:ext uri="{BB962C8B-B14F-4D97-AF65-F5344CB8AC3E}">
        <p14:creationId xmlns:p14="http://schemas.microsoft.com/office/powerpoint/2010/main" val="650660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103</a:t>
            </a:fld>
            <a:endParaRPr lang="en-US"/>
          </a:p>
        </p:txBody>
      </p:sp>
    </p:spTree>
    <p:extLst>
      <p:ext uri="{BB962C8B-B14F-4D97-AF65-F5344CB8AC3E}">
        <p14:creationId xmlns:p14="http://schemas.microsoft.com/office/powerpoint/2010/main" val="2339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104</a:t>
            </a:fld>
            <a:endParaRPr lang="en-US"/>
          </a:p>
        </p:txBody>
      </p:sp>
    </p:spTree>
    <p:extLst>
      <p:ext uri="{BB962C8B-B14F-4D97-AF65-F5344CB8AC3E}">
        <p14:creationId xmlns:p14="http://schemas.microsoft.com/office/powerpoint/2010/main" val="307801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105</a:t>
            </a:fld>
            <a:endParaRPr lang="en-US"/>
          </a:p>
        </p:txBody>
      </p:sp>
    </p:spTree>
    <p:extLst>
      <p:ext uri="{BB962C8B-B14F-4D97-AF65-F5344CB8AC3E}">
        <p14:creationId xmlns:p14="http://schemas.microsoft.com/office/powerpoint/2010/main" val="4177161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106</a:t>
            </a:fld>
            <a:endParaRPr lang="en-US"/>
          </a:p>
        </p:txBody>
      </p:sp>
    </p:spTree>
    <p:extLst>
      <p:ext uri="{BB962C8B-B14F-4D97-AF65-F5344CB8AC3E}">
        <p14:creationId xmlns:p14="http://schemas.microsoft.com/office/powerpoint/2010/main" val="3382101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107</a:t>
            </a:fld>
            <a:endParaRPr lang="en-US"/>
          </a:p>
        </p:txBody>
      </p:sp>
    </p:spTree>
    <p:extLst>
      <p:ext uri="{BB962C8B-B14F-4D97-AF65-F5344CB8AC3E}">
        <p14:creationId xmlns:p14="http://schemas.microsoft.com/office/powerpoint/2010/main" val="522346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108</a:t>
            </a:fld>
            <a:endParaRPr lang="en-US"/>
          </a:p>
        </p:txBody>
      </p:sp>
    </p:spTree>
    <p:extLst>
      <p:ext uri="{BB962C8B-B14F-4D97-AF65-F5344CB8AC3E}">
        <p14:creationId xmlns:p14="http://schemas.microsoft.com/office/powerpoint/2010/main" val="225742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109</a:t>
            </a:fld>
            <a:endParaRPr lang="en-US"/>
          </a:p>
        </p:txBody>
      </p:sp>
    </p:spTree>
    <p:extLst>
      <p:ext uri="{BB962C8B-B14F-4D97-AF65-F5344CB8AC3E}">
        <p14:creationId xmlns:p14="http://schemas.microsoft.com/office/powerpoint/2010/main" val="3157998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110</a:t>
            </a:fld>
            <a:endParaRPr lang="en-US"/>
          </a:p>
        </p:txBody>
      </p:sp>
    </p:spTree>
    <p:extLst>
      <p:ext uri="{BB962C8B-B14F-4D97-AF65-F5344CB8AC3E}">
        <p14:creationId xmlns:p14="http://schemas.microsoft.com/office/powerpoint/2010/main" val="344106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111</a:t>
            </a:fld>
            <a:endParaRPr lang="en-US"/>
          </a:p>
        </p:txBody>
      </p:sp>
    </p:spTree>
    <p:extLst>
      <p:ext uri="{BB962C8B-B14F-4D97-AF65-F5344CB8AC3E}">
        <p14:creationId xmlns:p14="http://schemas.microsoft.com/office/powerpoint/2010/main" val="25128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C2587-C0BF-41B9-B0FA-D76263C040D8}" type="slidenum">
              <a:rPr lang="en-US" smtClean="0"/>
              <a:t>116</a:t>
            </a:fld>
            <a:endParaRPr lang="en-US" dirty="0"/>
          </a:p>
        </p:txBody>
      </p:sp>
    </p:spTree>
    <p:extLst>
      <p:ext uri="{BB962C8B-B14F-4D97-AF65-F5344CB8AC3E}">
        <p14:creationId xmlns:p14="http://schemas.microsoft.com/office/powerpoint/2010/main" val="3010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65.png"/><Relationship Id="rId5" Type="http://schemas.openxmlformats.org/officeDocument/2006/relationships/image" Target="../media/image156.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7.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60.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slideLayout" Target="../slideLayouts/slideLayout2.xml"/><Relationship Id="rId10" Type="http://schemas.openxmlformats.org/officeDocument/2006/relationships/image" Target="../media/image129.png"/><Relationship Id="rId4" Type="http://schemas.openxmlformats.org/officeDocument/2006/relationships/tags" Target="../tags/tag61.xml"/><Relationship Id="rId9"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image" Target="../media/image137.emf"/></Relationships>
</file>

<file path=ppt/slides/_rels/slide8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33.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2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#10 – 02/27/2020</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57E1972C-5EF9-7540-924B-9EFCB3261B5F}"/>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2379020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3D80B7ED-8E79-D745-8D7B-C5C6C865C040}"/>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2481189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D7FA68F0-63B0-E34C-98F2-A7198B1AA7C0}"/>
              </a:ext>
            </a:extLst>
          </p:cNvPr>
          <p:cNvSpPr>
            <a:spLocks noGrp="1"/>
          </p:cNvSpPr>
          <p:nvPr>
            <p:ph type="sldNum" sz="quarter" idx="12"/>
          </p:nvPr>
        </p:nvSpPr>
        <p:spPr/>
        <p:txBody>
          <a:bodyPr/>
          <a:lstStyle/>
          <a:p>
            <a:fld id="{A2EF37A0-74FC-AB4F-AE4C-D9BFC6719E9F}" type="slidenum">
              <a:rPr lang="en-US" smtClean="0"/>
              <a:t>102</a:t>
            </a:fld>
            <a:endParaRPr lang="en-US"/>
          </a:p>
        </p:txBody>
      </p:sp>
    </p:spTree>
    <p:extLst>
      <p:ext uri="{BB962C8B-B14F-4D97-AF65-F5344CB8AC3E}">
        <p14:creationId xmlns:p14="http://schemas.microsoft.com/office/powerpoint/2010/main" val="413534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2FED4DF8-877D-A442-B733-273F89F37502}"/>
              </a:ext>
            </a:extLst>
          </p:cNvPr>
          <p:cNvSpPr>
            <a:spLocks noGrp="1"/>
          </p:cNvSpPr>
          <p:nvPr>
            <p:ph type="sldNum" sz="quarter" idx="12"/>
          </p:nvPr>
        </p:nvSpPr>
        <p:spPr/>
        <p:txBody>
          <a:bodyPr/>
          <a:lstStyle/>
          <a:p>
            <a:fld id="{A2EF37A0-74FC-AB4F-AE4C-D9BFC6719E9F}" type="slidenum">
              <a:rPr lang="en-US" smtClean="0"/>
              <a:t>103</a:t>
            </a:fld>
            <a:endParaRPr lang="en-US"/>
          </a:p>
        </p:txBody>
      </p:sp>
    </p:spTree>
    <p:extLst>
      <p:ext uri="{BB962C8B-B14F-4D97-AF65-F5344CB8AC3E}">
        <p14:creationId xmlns:p14="http://schemas.microsoft.com/office/powerpoint/2010/main" val="1357559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969D5356-44EF-E043-8724-BB149A9E8489}"/>
              </a:ext>
            </a:extLst>
          </p:cNvPr>
          <p:cNvSpPr>
            <a:spLocks noGrp="1"/>
          </p:cNvSpPr>
          <p:nvPr>
            <p:ph type="sldNum" sz="quarter" idx="12"/>
          </p:nvPr>
        </p:nvSpPr>
        <p:spPr/>
        <p:txBody>
          <a:bodyPr/>
          <a:lstStyle/>
          <a:p>
            <a:fld id="{A2EF37A0-74FC-AB4F-AE4C-D9BFC6719E9F}" type="slidenum">
              <a:rPr lang="en-US" smtClean="0"/>
              <a:t>104</a:t>
            </a:fld>
            <a:endParaRPr lang="en-US"/>
          </a:p>
        </p:txBody>
      </p:sp>
    </p:spTree>
    <p:extLst>
      <p:ext uri="{BB962C8B-B14F-4D97-AF65-F5344CB8AC3E}">
        <p14:creationId xmlns:p14="http://schemas.microsoft.com/office/powerpoint/2010/main" val="29145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ACCECE0D-1583-ED43-99AF-6104192771F5}"/>
              </a:ext>
            </a:extLst>
          </p:cNvPr>
          <p:cNvSpPr>
            <a:spLocks noGrp="1"/>
          </p:cNvSpPr>
          <p:nvPr>
            <p:ph type="sldNum" sz="quarter" idx="12"/>
          </p:nvPr>
        </p:nvSpPr>
        <p:spPr/>
        <p:txBody>
          <a:bodyPr/>
          <a:lstStyle/>
          <a:p>
            <a:fld id="{A2EF37A0-74FC-AB4F-AE4C-D9BFC6719E9F}" type="slidenum">
              <a:rPr lang="en-US" smtClean="0"/>
              <a:t>105</a:t>
            </a:fld>
            <a:endParaRPr lang="en-US"/>
          </a:p>
        </p:txBody>
      </p:sp>
    </p:spTree>
    <p:extLst>
      <p:ext uri="{BB962C8B-B14F-4D97-AF65-F5344CB8AC3E}">
        <p14:creationId xmlns:p14="http://schemas.microsoft.com/office/powerpoint/2010/main" val="427966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405FF458-BEF7-AE42-AC90-F33E063586E9}"/>
              </a:ext>
            </a:extLst>
          </p:cNvPr>
          <p:cNvSpPr>
            <a:spLocks noGrp="1"/>
          </p:cNvSpPr>
          <p:nvPr>
            <p:ph type="sldNum" sz="quarter" idx="12"/>
          </p:nvPr>
        </p:nvSpPr>
        <p:spPr/>
        <p:txBody>
          <a:bodyPr/>
          <a:lstStyle/>
          <a:p>
            <a:fld id="{A2EF37A0-74FC-AB4F-AE4C-D9BFC6719E9F}" type="slidenum">
              <a:rPr lang="en-US" smtClean="0"/>
              <a:t>106</a:t>
            </a:fld>
            <a:endParaRPr lang="en-US"/>
          </a:p>
        </p:txBody>
      </p:sp>
    </p:spTree>
    <p:extLst>
      <p:ext uri="{BB962C8B-B14F-4D97-AF65-F5344CB8AC3E}">
        <p14:creationId xmlns:p14="http://schemas.microsoft.com/office/powerpoint/2010/main" val="35321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96D1D2A6-C943-7B4C-A486-0128CDD9149B}"/>
              </a:ext>
            </a:extLst>
          </p:cNvPr>
          <p:cNvSpPr>
            <a:spLocks noGrp="1"/>
          </p:cNvSpPr>
          <p:nvPr>
            <p:ph type="sldNum" sz="quarter" idx="12"/>
          </p:nvPr>
        </p:nvSpPr>
        <p:spPr/>
        <p:txBody>
          <a:bodyPr/>
          <a:lstStyle/>
          <a:p>
            <a:fld id="{A2EF37A0-74FC-AB4F-AE4C-D9BFC6719E9F}" type="slidenum">
              <a:rPr lang="en-US" smtClean="0"/>
              <a:t>107</a:t>
            </a:fld>
            <a:endParaRPr lang="en-US"/>
          </a:p>
        </p:txBody>
      </p:sp>
    </p:spTree>
    <p:extLst>
      <p:ext uri="{BB962C8B-B14F-4D97-AF65-F5344CB8AC3E}">
        <p14:creationId xmlns:p14="http://schemas.microsoft.com/office/powerpoint/2010/main" val="405364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A699FF9F-377B-944C-ABAC-CA948152A0DF}"/>
              </a:ext>
            </a:extLst>
          </p:cNvPr>
          <p:cNvSpPr>
            <a:spLocks noGrp="1"/>
          </p:cNvSpPr>
          <p:nvPr>
            <p:ph type="sldNum" sz="quarter" idx="12"/>
          </p:nvPr>
        </p:nvSpPr>
        <p:spPr/>
        <p:txBody>
          <a:bodyPr/>
          <a:lstStyle/>
          <a:p>
            <a:fld id="{A2EF37A0-74FC-AB4F-AE4C-D9BFC6719E9F}" type="slidenum">
              <a:rPr lang="en-US" smtClean="0"/>
              <a:t>108</a:t>
            </a:fld>
            <a:endParaRPr lang="en-US"/>
          </a:p>
        </p:txBody>
      </p:sp>
    </p:spTree>
    <p:extLst>
      <p:ext uri="{BB962C8B-B14F-4D97-AF65-F5344CB8AC3E}">
        <p14:creationId xmlns:p14="http://schemas.microsoft.com/office/powerpoint/2010/main" val="192853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DA8486BD-837F-4E4B-AAD6-FF8343FCBAF3}"/>
              </a:ext>
            </a:extLst>
          </p:cNvPr>
          <p:cNvSpPr>
            <a:spLocks noGrp="1"/>
          </p:cNvSpPr>
          <p:nvPr>
            <p:ph type="sldNum" sz="quarter" idx="12"/>
          </p:nvPr>
        </p:nvSpPr>
        <p:spPr/>
        <p:txBody>
          <a:bodyPr/>
          <a:lstStyle/>
          <a:p>
            <a:fld id="{A2EF37A0-74FC-AB4F-AE4C-D9BFC6719E9F}" type="slidenum">
              <a:rPr lang="en-US" smtClean="0"/>
              <a:t>109</a:t>
            </a:fld>
            <a:endParaRPr lang="en-US"/>
          </a:p>
        </p:txBody>
      </p:sp>
    </p:spTree>
    <p:extLst>
      <p:ext uri="{BB962C8B-B14F-4D97-AF65-F5344CB8AC3E}">
        <p14:creationId xmlns:p14="http://schemas.microsoft.com/office/powerpoint/2010/main" val="19089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931B88B5-CB03-5348-ADB8-BA2A3F31B61A}"/>
              </a:ext>
            </a:extLst>
          </p:cNvPr>
          <p:cNvSpPr>
            <a:spLocks noGrp="1"/>
          </p:cNvSpPr>
          <p:nvPr>
            <p:ph type="sldNum" sz="quarter" idx="12"/>
          </p:nvPr>
        </p:nvSpPr>
        <p:spPr/>
        <p:txBody>
          <a:bodyPr/>
          <a:lstStyle/>
          <a:p>
            <a:fld id="{A2EF37A0-74FC-AB4F-AE4C-D9BFC6719E9F}" type="slidenum">
              <a:rPr lang="en-US" smtClean="0"/>
              <a:t>110</a:t>
            </a:fld>
            <a:endParaRPr lang="en-US"/>
          </a:p>
        </p:txBody>
      </p:sp>
    </p:spTree>
    <p:extLst>
      <p:ext uri="{BB962C8B-B14F-4D97-AF65-F5344CB8AC3E}">
        <p14:creationId xmlns:p14="http://schemas.microsoft.com/office/powerpoint/2010/main" val="2835315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5E40BFD6-6553-7841-A55F-7656307F92B4}"/>
              </a:ext>
            </a:extLst>
          </p:cNvPr>
          <p:cNvSpPr>
            <a:spLocks noGrp="1"/>
          </p:cNvSpPr>
          <p:nvPr>
            <p:ph type="sldNum" sz="quarter" idx="12"/>
          </p:nvPr>
        </p:nvSpPr>
        <p:spPr/>
        <p:txBody>
          <a:bodyPr/>
          <a:lstStyle/>
          <a:p>
            <a:fld id="{A2EF37A0-74FC-AB4F-AE4C-D9BFC6719E9F}" type="slidenum">
              <a:rPr lang="en-US" smtClean="0"/>
              <a:t>111</a:t>
            </a:fld>
            <a:endParaRPr lang="en-US"/>
          </a:p>
        </p:txBody>
      </p:sp>
    </p:spTree>
    <p:extLst>
      <p:ext uri="{BB962C8B-B14F-4D97-AF65-F5344CB8AC3E}">
        <p14:creationId xmlns:p14="http://schemas.microsoft.com/office/powerpoint/2010/main" val="1406313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dirty="0"/>
              <a:t>Alternative approach for optimal values:</a:t>
            </a:r>
          </a:p>
          <a:p>
            <a:pPr marL="342900" indent="-342900">
              <a:buFont typeface="Arial" panose="020B0604020202020204" pitchFamily="34" charset="0"/>
              <a:buChar char="•"/>
            </a:pPr>
            <a:r>
              <a:rPr lang="en-US" b="0" dirty="0">
                <a:solidFill>
                  <a:schemeClr val="tx2"/>
                </a:solidFill>
              </a:rPr>
              <a:t>Step 1: Policy evaluation</a:t>
            </a:r>
            <a:r>
              <a:rPr lang="en-US" b="0" dirty="0"/>
              <a:t>: calculate utilities for some fixed policy (may not be optimal!) until convergence</a:t>
            </a:r>
          </a:p>
          <a:p>
            <a:pPr marL="342900" indent="-342900">
              <a:buFont typeface="Arial" panose="020B0604020202020204" pitchFamily="34" charset="0"/>
              <a:buChar char="•"/>
            </a:pPr>
            <a:r>
              <a:rPr lang="en-US" b="0" dirty="0">
                <a:solidFill>
                  <a:schemeClr val="tx2"/>
                </a:solidFill>
              </a:rPr>
              <a:t>Step 2: Policy improvement</a:t>
            </a:r>
            <a:r>
              <a:rPr lang="en-US" b="0" dirty="0"/>
              <a:t>: update policy using one-step look-ahead with resulting converged (but not optimal!) utilities as future values</a:t>
            </a:r>
          </a:p>
          <a:p>
            <a:pPr marL="342900" indent="-342900">
              <a:buFont typeface="Arial" panose="020B0604020202020204" pitchFamily="34" charset="0"/>
              <a:buChar char="•"/>
            </a:pPr>
            <a:r>
              <a:rPr lang="en-US" b="0" dirty="0">
                <a:solidFill>
                  <a:schemeClr val="tx2"/>
                </a:solidFill>
              </a:rPr>
              <a:t>Repeat</a:t>
            </a:r>
            <a:r>
              <a:rPr lang="en-US" b="0" dirty="0"/>
              <a:t> steps until policy converges</a:t>
            </a:r>
          </a:p>
          <a:p>
            <a:pPr lvl="1"/>
            <a:endParaRPr lang="en-US" dirty="0"/>
          </a:p>
          <a:p>
            <a:r>
              <a:rPr lang="en-US" dirty="0"/>
              <a:t>This is policy iteration:</a:t>
            </a:r>
          </a:p>
          <a:p>
            <a:pPr marL="342900" indent="-342900">
              <a:buFont typeface="Arial" panose="020B0604020202020204" pitchFamily="34" charset="0"/>
              <a:buChar char="•"/>
            </a:pPr>
            <a:r>
              <a:rPr lang="en-US" b="0" dirty="0"/>
              <a:t>It’s still optimal!</a:t>
            </a:r>
          </a:p>
          <a:p>
            <a:pPr marL="342900" indent="-342900">
              <a:buFont typeface="Arial" panose="020B0604020202020204" pitchFamily="34" charset="0"/>
              <a:buChar char="•"/>
            </a:pPr>
            <a:r>
              <a:rPr lang="en-US" b="0" dirty="0"/>
              <a:t>Can converge (much) faster under some conditions</a:t>
            </a:r>
          </a:p>
        </p:txBody>
      </p:sp>
      <p:sp>
        <p:nvSpPr>
          <p:cNvPr id="2" name="Slide Number Placeholder 1">
            <a:extLst>
              <a:ext uri="{FF2B5EF4-FFF2-40B4-BE49-F238E27FC236}">
                <a16:creationId xmlns:a16="http://schemas.microsoft.com/office/drawing/2014/main" id="{D934DD2D-D152-7D43-A275-5049B24AB5C7}"/>
              </a:ext>
            </a:extLst>
          </p:cNvPr>
          <p:cNvSpPr>
            <a:spLocks noGrp="1"/>
          </p:cNvSpPr>
          <p:nvPr>
            <p:ph type="sldNum" sz="quarter" idx="12"/>
          </p:nvPr>
        </p:nvSpPr>
        <p:spPr/>
        <p:txBody>
          <a:bodyPr/>
          <a:lstStyle/>
          <a:p>
            <a:fld id="{A2EF37A0-74FC-AB4F-AE4C-D9BFC6719E9F}" type="slidenum">
              <a:rPr lang="en-US" smtClean="0"/>
              <a:t>112</a:t>
            </a:fld>
            <a:endParaRPr lang="en-US"/>
          </a:p>
        </p:txBody>
      </p:sp>
    </p:spTree>
    <p:extLst>
      <p:ext uri="{BB962C8B-B14F-4D97-AF65-F5344CB8AC3E}">
        <p14:creationId xmlns:p14="http://schemas.microsoft.com/office/powerpoint/2010/main" val="3100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r>
              <a:rPr lang="en-US" dirty="0">
                <a:solidFill>
                  <a:schemeClr val="tx2"/>
                </a:solidFill>
              </a:rPr>
              <a:t>Policy Evaluation</a:t>
            </a:r>
            <a:r>
              <a:rPr lang="en-US" dirty="0"/>
              <a:t>: For fixed current policy </a:t>
            </a:r>
            <a:r>
              <a:rPr lang="en-US" dirty="0">
                <a:sym typeface="Symbol" pitchFamily="18" charset="2"/>
              </a:rPr>
              <a:t>, find values w.r.t. the policy</a:t>
            </a:r>
          </a:p>
          <a:p>
            <a:pPr marL="160020" indent="-342900">
              <a:buFont typeface="Arial" panose="020B0604020202020204" pitchFamily="34" charset="0"/>
              <a:buChar char="•"/>
            </a:pPr>
            <a:r>
              <a:rPr lang="en-US" dirty="0">
                <a:sym typeface="Symbol" pitchFamily="18" charset="2"/>
              </a:rPr>
              <a:t>Iterate until values converge:</a:t>
            </a:r>
          </a:p>
          <a:p>
            <a:pPr lvl="1"/>
            <a:endParaRPr lang="en-US" dirty="0">
              <a:sym typeface="Symbol" pitchFamily="18" charset="2"/>
            </a:endParaRPr>
          </a:p>
          <a:p>
            <a:pPr lvl="1"/>
            <a:endParaRPr lang="en-US" dirty="0">
              <a:sym typeface="Symbol" pitchFamily="18" charset="2"/>
            </a:endParaRPr>
          </a:p>
          <a:p>
            <a:endParaRPr lang="en-US" dirty="0">
              <a:sym typeface="Symbol" pitchFamily="18" charset="2"/>
            </a:endParaRPr>
          </a:p>
          <a:p>
            <a:r>
              <a:rPr lang="en-US" dirty="0">
                <a:solidFill>
                  <a:schemeClr val="tx2"/>
                </a:solidFill>
              </a:rPr>
              <a:t>Policy Improvement</a:t>
            </a:r>
            <a:r>
              <a:rPr lang="en-US" dirty="0"/>
              <a:t>: For fixed values, get a better policy with one-step look-ahead:</a:t>
            </a: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2030087" y="2759706"/>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5" cstate="print"/>
          <a:stretch>
            <a:fillRect/>
          </a:stretch>
        </p:blipFill>
        <p:spPr bwMode="auto">
          <a:xfrm>
            <a:off x="2030087" y="4704723"/>
            <a:ext cx="7215495" cy="641061"/>
          </a:xfrm>
          <a:prstGeom prst="rect">
            <a:avLst/>
          </a:prstGeom>
          <a:noFill/>
          <a:ln/>
          <a:effectLst/>
        </p:spPr>
      </p:pic>
      <mc:AlternateContent xmlns:mc="http://schemas.openxmlformats.org/markup-compatibility/2006" xmlns:a14="http://schemas.microsoft.com/office/drawing/2010/main">
        <mc:Choice Requires="a14">
          <p:sp>
            <p:nvSpPr>
              <p:cNvPr id="2" name="Rectangle 1"/>
              <p:cNvSpPr/>
              <p:nvPr/>
            </p:nvSpPr>
            <p:spPr>
              <a:xfrm>
                <a:off x="1533533" y="5741346"/>
                <a:ext cx="9124934" cy="461665"/>
              </a:xfrm>
              <a:prstGeom prst="rect">
                <a:avLst/>
              </a:prstGeom>
            </p:spPr>
            <p:txBody>
              <a:bodyPr wrap="none">
                <a:spAutoFit/>
              </a:bodyPr>
              <a:lstStyle/>
              <a:p>
                <a:pPr algn="ctr"/>
                <a:r>
                  <a:rPr lang="en-US" sz="2400" dirty="0">
                    <a:solidFill>
                      <a:schemeClr val="tx2"/>
                    </a:solidFill>
                  </a:rPr>
                  <a:t>Similar to how you derive optimal policy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𝜋</m:t>
                        </m:r>
                      </m:e>
                      <m:sup>
                        <m:r>
                          <a:rPr lang="en-US" sz="2400" b="0" i="1" smtClean="0">
                            <a:solidFill>
                              <a:schemeClr val="tx2"/>
                            </a:solidFill>
                            <a:latin typeface="Cambria Math" panose="02040503050406030204" pitchFamily="18" charset="0"/>
                          </a:rPr>
                          <m:t>∗</m:t>
                        </m:r>
                      </m:sup>
                    </m:sSup>
                  </m:oMath>
                </a14:m>
                <a:r>
                  <a:rPr lang="en-US" sz="2400" dirty="0">
                    <a:solidFill>
                      <a:schemeClr val="tx2"/>
                    </a:solidFill>
                  </a:rPr>
                  <a:t> given optimal value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𝑉</m:t>
                        </m:r>
                      </m:e>
                      <m:sup>
                        <m:r>
                          <a:rPr lang="en-US" sz="2400" b="0" i="1" smtClean="0">
                            <a:solidFill>
                              <a:schemeClr val="tx2"/>
                            </a:solidFill>
                            <a:latin typeface="Cambria Math" panose="02040503050406030204" pitchFamily="18" charset="0"/>
                          </a:rPr>
                          <m:t>∗</m:t>
                        </m:r>
                      </m:sup>
                    </m:sSup>
                  </m:oMath>
                </a14:m>
                <a:endParaRPr lang="en-US" sz="2400" dirty="0">
                  <a:solidFill>
                    <a:schemeClr val="tx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533533" y="5741346"/>
                <a:ext cx="9124934" cy="461665"/>
              </a:xfrm>
              <a:prstGeom prst="rect">
                <a:avLst/>
              </a:prstGeom>
              <a:blipFill>
                <a:blip r:embed="rId6"/>
                <a:stretch>
                  <a:fillRect l="-556" t="-8108" b="-2702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0E55880-F7BD-6845-B53A-FD9391031AC1}"/>
              </a:ext>
            </a:extLst>
          </p:cNvPr>
          <p:cNvSpPr>
            <a:spLocks noGrp="1"/>
          </p:cNvSpPr>
          <p:nvPr>
            <p:ph type="sldNum" sz="quarter" idx="12"/>
          </p:nvPr>
        </p:nvSpPr>
        <p:spPr/>
        <p:txBody>
          <a:bodyPr/>
          <a:lstStyle/>
          <a:p>
            <a:fld id="{A2EF37A0-74FC-AB4F-AE4C-D9BFC6719E9F}" type="slidenum">
              <a:rPr lang="en-US" smtClean="0"/>
              <a:t>113</a:t>
            </a:fld>
            <a:endParaRPr lang="en-US"/>
          </a:p>
        </p:txBody>
      </p:sp>
    </p:spTree>
    <p:extLst>
      <p:ext uri="{BB962C8B-B14F-4D97-AF65-F5344CB8AC3E}">
        <p14:creationId xmlns:p14="http://schemas.microsoft.com/office/powerpoint/2010/main" val="36023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599" y="152718"/>
            <a:ext cx="8087833" cy="1371600"/>
          </a:xfrm>
        </p:spPr>
        <p:txBody>
          <a:bodyPr/>
          <a:lstStyle/>
          <a:p>
            <a:r>
              <a:rPr lang="en-US" dirty="0"/>
              <a:t>Comparison of “VI” </a:t>
            </a:r>
            <a:r>
              <a:rPr lang="en-US" dirty="0" err="1"/>
              <a:t>aNd</a:t>
            </a:r>
            <a:r>
              <a:rPr lang="en-US" dirty="0"/>
              <a:t> “PI”</a:t>
            </a:r>
          </a:p>
        </p:txBody>
      </p:sp>
      <p:sp>
        <p:nvSpPr>
          <p:cNvPr id="33795" name="Rectangle 3"/>
          <p:cNvSpPr>
            <a:spLocks noGrp="1" noChangeArrowheads="1"/>
          </p:cNvSpPr>
          <p:nvPr>
            <p:ph idx="1"/>
          </p:nvPr>
        </p:nvSpPr>
        <p:spPr/>
        <p:txBody>
          <a:bodyPr>
            <a:normAutofit fontScale="92500" lnSpcReduction="10000"/>
          </a:bodyPr>
          <a:lstStyle/>
          <a:p>
            <a:r>
              <a:rPr lang="en-US" dirty="0"/>
              <a:t>Both value iteration and policy iteration compute the same thing (all optimal values)</a:t>
            </a:r>
          </a:p>
          <a:p>
            <a:pPr lvl="3"/>
            <a:endParaRPr lang="en-US" dirty="0"/>
          </a:p>
          <a:p>
            <a:r>
              <a:rPr lang="en-US" dirty="0"/>
              <a:t>In value iteration:</a:t>
            </a:r>
          </a:p>
          <a:p>
            <a:pPr lvl="1"/>
            <a:r>
              <a:rPr lang="en-US" dirty="0"/>
              <a:t>Every iteration updates both the values and (implicitly) the policy</a:t>
            </a:r>
          </a:p>
          <a:p>
            <a:pPr lvl="1"/>
            <a:r>
              <a:rPr lang="en-US" dirty="0"/>
              <a:t>We don’t track the policy, but taking the max over actions implicitly </a:t>
            </a:r>
            <a:r>
              <a:rPr lang="en-US" dirty="0" err="1"/>
              <a:t>recomputes</a:t>
            </a:r>
            <a:r>
              <a:rPr lang="en-US" dirty="0"/>
              <a:t> it</a:t>
            </a:r>
          </a:p>
          <a:p>
            <a:pPr lvl="3"/>
            <a:endParaRPr lang="en-US" dirty="0"/>
          </a:p>
          <a:p>
            <a:r>
              <a:rPr lang="en-US" dirty="0"/>
              <a:t>In policy iteration:</a:t>
            </a:r>
          </a:p>
          <a:p>
            <a:pPr lvl="1"/>
            <a:r>
              <a:rPr lang="en-US" dirty="0"/>
              <a:t>We do several passes that update utilities with fixed policy (each pass is fast because we consider only one action, not all of them)</a:t>
            </a:r>
          </a:p>
          <a:p>
            <a:pPr lvl="1"/>
            <a:r>
              <a:rPr lang="en-US" dirty="0"/>
              <a:t>After the policy is evaluated, a new policy is chosen (slow like a value iteration pass)</a:t>
            </a:r>
          </a:p>
          <a:p>
            <a:pPr lvl="1"/>
            <a:r>
              <a:rPr lang="en-US" dirty="0"/>
              <a:t>The new policy will be better (or we’re done)</a:t>
            </a:r>
          </a:p>
          <a:p>
            <a:pPr lvl="4"/>
            <a:endParaRPr lang="en-US" dirty="0"/>
          </a:p>
          <a:p>
            <a:r>
              <a:rPr lang="en-US" dirty="0"/>
              <a:t>(Both are </a:t>
            </a:r>
            <a:r>
              <a:rPr lang="en-US" dirty="0">
                <a:solidFill>
                  <a:schemeClr val="tx2"/>
                </a:solidFill>
              </a:rPr>
              <a:t>dynamic programs</a:t>
            </a:r>
            <a:r>
              <a:rPr lang="en-US" dirty="0"/>
              <a:t> for solving MDPs)</a:t>
            </a:r>
          </a:p>
        </p:txBody>
      </p:sp>
      <p:sp>
        <p:nvSpPr>
          <p:cNvPr id="2" name="Slide Number Placeholder 1">
            <a:extLst>
              <a:ext uri="{FF2B5EF4-FFF2-40B4-BE49-F238E27FC236}">
                <a16:creationId xmlns:a16="http://schemas.microsoft.com/office/drawing/2014/main" id="{28058BFD-B3DC-0541-B963-81CE1D4947BA}"/>
              </a:ext>
            </a:extLst>
          </p:cNvPr>
          <p:cNvSpPr>
            <a:spLocks noGrp="1"/>
          </p:cNvSpPr>
          <p:nvPr>
            <p:ph type="sldNum" sz="quarter" idx="12"/>
          </p:nvPr>
        </p:nvSpPr>
        <p:spPr/>
        <p:txBody>
          <a:bodyPr/>
          <a:lstStyle/>
          <a:p>
            <a:fld id="{A2EF37A0-74FC-AB4F-AE4C-D9BFC6719E9F}" type="slidenum">
              <a:rPr lang="en-US" smtClean="0"/>
              <a:t>114</a:t>
            </a:fld>
            <a:endParaRPr lang="en-US"/>
          </a:p>
        </p:txBody>
      </p:sp>
    </p:spTree>
    <p:extLst>
      <p:ext uri="{BB962C8B-B14F-4D97-AF65-F5344CB8AC3E}">
        <p14:creationId xmlns:p14="http://schemas.microsoft.com/office/powerpoint/2010/main" val="9145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dirty="0"/>
              <a:t>So you want to….</a:t>
            </a:r>
          </a:p>
          <a:p>
            <a:pPr marL="342900" indent="-342900">
              <a:buFont typeface="Arial" panose="020B0604020202020204" pitchFamily="34" charset="0"/>
              <a:buChar char="•"/>
            </a:pPr>
            <a:r>
              <a:rPr lang="en-US" b="0" dirty="0"/>
              <a:t>Turn </a:t>
            </a:r>
            <a:r>
              <a:rPr lang="en-US" b="0" dirty="0">
                <a:solidFill>
                  <a:schemeClr val="tx2"/>
                </a:solidFill>
              </a:rPr>
              <a:t>values</a:t>
            </a:r>
            <a:r>
              <a:rPr lang="en-US" b="0" dirty="0"/>
              <a:t> into a </a:t>
            </a:r>
            <a:r>
              <a:rPr lang="en-US" b="0" dirty="0">
                <a:solidFill>
                  <a:schemeClr val="accent3"/>
                </a:solidFill>
              </a:rPr>
              <a:t>policy</a:t>
            </a:r>
            <a:r>
              <a:rPr lang="en-US" b="0" dirty="0"/>
              <a:t>: use one-step </a:t>
            </a:r>
            <a:r>
              <a:rPr lang="en-US" b="0" dirty="0" err="1"/>
              <a:t>lookahead</a:t>
            </a:r>
            <a:endParaRPr lang="en-US" b="0" dirty="0"/>
          </a:p>
          <a:p>
            <a:pPr marL="342900" indent="-342900">
              <a:buFont typeface="Arial" panose="020B0604020202020204" pitchFamily="34" charset="0"/>
              <a:buChar char="•"/>
            </a:pPr>
            <a:r>
              <a:rPr lang="en-US" b="0" dirty="0"/>
              <a:t>Compute optimal </a:t>
            </a:r>
            <a:r>
              <a:rPr lang="en-US" b="0" dirty="0">
                <a:solidFill>
                  <a:schemeClr val="tx2"/>
                </a:solidFill>
              </a:rPr>
              <a:t>values</a:t>
            </a:r>
            <a:r>
              <a:rPr lang="en-US" b="0" dirty="0"/>
              <a:t>: use </a:t>
            </a:r>
            <a:r>
              <a:rPr lang="en-US" b="0" dirty="0">
                <a:solidFill>
                  <a:schemeClr val="tx2"/>
                </a:solidFill>
              </a:rPr>
              <a:t>value iteration</a:t>
            </a:r>
            <a:r>
              <a:rPr lang="en-US" b="0" dirty="0"/>
              <a:t> or </a:t>
            </a:r>
            <a:r>
              <a:rPr lang="en-US" b="0" dirty="0">
                <a:solidFill>
                  <a:schemeClr val="accent3"/>
                </a:solidFill>
              </a:rPr>
              <a:t>policy iteration</a:t>
            </a:r>
          </a:p>
          <a:p>
            <a:pPr marL="342900" indent="-342900">
              <a:buFont typeface="Arial" panose="020B0604020202020204" pitchFamily="34" charset="0"/>
              <a:buChar char="•"/>
            </a:pPr>
            <a:r>
              <a:rPr lang="en-US" b="0" dirty="0"/>
              <a:t>Compute </a:t>
            </a:r>
            <a:r>
              <a:rPr lang="en-US" b="0" dirty="0">
                <a:solidFill>
                  <a:schemeClr val="tx2"/>
                </a:solidFill>
              </a:rPr>
              <a:t>values</a:t>
            </a:r>
            <a:r>
              <a:rPr lang="en-US" b="0" dirty="0"/>
              <a:t> for a particular </a:t>
            </a:r>
            <a:r>
              <a:rPr lang="en-US" b="0" dirty="0">
                <a:solidFill>
                  <a:schemeClr val="accent3"/>
                </a:solidFill>
              </a:rPr>
              <a:t>policy</a:t>
            </a:r>
            <a:r>
              <a:rPr lang="en-US" b="0" dirty="0"/>
              <a:t>: use </a:t>
            </a:r>
            <a:r>
              <a:rPr lang="en-US" b="0" dirty="0">
                <a:solidFill>
                  <a:schemeClr val="accent3"/>
                </a:solidFill>
              </a:rPr>
              <a:t>policy evaluation</a:t>
            </a:r>
          </a:p>
          <a:p>
            <a:pPr lvl="1"/>
            <a:endParaRPr lang="en-US" dirty="0"/>
          </a:p>
          <a:p>
            <a:r>
              <a:rPr lang="en-US" dirty="0"/>
              <a:t>These all look the same!</a:t>
            </a:r>
          </a:p>
          <a:p>
            <a:pPr marL="160020" indent="-342900">
              <a:buFont typeface="Arial" panose="020B0604020202020204" pitchFamily="34" charset="0"/>
              <a:buChar char="•"/>
            </a:pPr>
            <a:r>
              <a:rPr lang="en-US" b="0" dirty="0"/>
              <a:t>They basically are – they are all variations of Bellman updates</a:t>
            </a:r>
          </a:p>
          <a:p>
            <a:pPr marL="160020" indent="-342900">
              <a:buFont typeface="Arial" panose="020B0604020202020204" pitchFamily="34" charset="0"/>
              <a:buChar char="•"/>
            </a:pPr>
            <a:r>
              <a:rPr lang="en-US" b="0" dirty="0"/>
              <a:t>They all use one-step lookahead expectimax fragments</a:t>
            </a:r>
          </a:p>
          <a:p>
            <a:pPr marL="160020" indent="-342900">
              <a:buFont typeface="Arial" panose="020B0604020202020204" pitchFamily="34" charset="0"/>
              <a:buChar char="•"/>
            </a:pPr>
            <a:r>
              <a:rPr lang="en-US" b="0" dirty="0"/>
              <a:t>They differ only in whether we plug in a fixed policy or max over actions</a:t>
            </a:r>
          </a:p>
        </p:txBody>
      </p:sp>
      <p:sp>
        <p:nvSpPr>
          <p:cNvPr id="4" name="Slide Number Placeholder 3">
            <a:extLst>
              <a:ext uri="{FF2B5EF4-FFF2-40B4-BE49-F238E27FC236}">
                <a16:creationId xmlns:a16="http://schemas.microsoft.com/office/drawing/2014/main" id="{D257CDE1-8B78-CF4C-A48C-2498D296F341}"/>
              </a:ext>
            </a:extLst>
          </p:cNvPr>
          <p:cNvSpPr>
            <a:spLocks noGrp="1"/>
          </p:cNvSpPr>
          <p:nvPr>
            <p:ph type="sldNum" sz="quarter" idx="12"/>
          </p:nvPr>
        </p:nvSpPr>
        <p:spPr/>
        <p:txBody>
          <a:bodyPr/>
          <a:lstStyle/>
          <a:p>
            <a:fld id="{A2EF37A0-74FC-AB4F-AE4C-D9BFC6719E9F}" type="slidenum">
              <a:rPr lang="en-US" smtClean="0"/>
              <a:t>115</a:t>
            </a:fld>
            <a:endParaRPr lang="en-US"/>
          </a:p>
        </p:txBody>
      </p:sp>
    </p:spTree>
    <p:extLst>
      <p:ext uri="{BB962C8B-B14F-4D97-AF65-F5344CB8AC3E}">
        <p14:creationId xmlns:p14="http://schemas.microsoft.com/office/powerpoint/2010/main" val="290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E4E8-609A-4C98-A80D-CD7885BAE248}"/>
              </a:ext>
            </a:extLst>
          </p:cNvPr>
          <p:cNvSpPr>
            <a:spLocks noGrp="1"/>
          </p:cNvSpPr>
          <p:nvPr>
            <p:ph type="title"/>
          </p:nvPr>
        </p:nvSpPr>
        <p:spPr>
          <a:xfrm>
            <a:off x="609600" y="152719"/>
            <a:ext cx="7721600" cy="866496"/>
          </a:xfrm>
        </p:spPr>
        <p:txBody>
          <a:bodyPr/>
          <a:lstStyle/>
          <a:p>
            <a:r>
              <a:rPr lang="en-US" dirty="0"/>
              <a:t>Final Slide: MDP Notation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EA02-9426-41F6-A796-1FA52CB1519A}"/>
                  </a:ext>
                </a:extLst>
              </p:cNvPr>
              <p:cNvSpPr txBox="1"/>
              <p:nvPr/>
            </p:nvSpPr>
            <p:spPr>
              <a:xfrm>
                <a:off x="3726873" y="1149927"/>
                <a:ext cx="7668491" cy="562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𝑉</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𝑠</m:t>
                          </m:r>
                        </m:e>
                      </m:d>
                      <m:r>
                        <a:rPr lang="en-US" sz="2000" b="0" i="1" dirty="0" smtClean="0">
                          <a:solidFill>
                            <a:schemeClr val="tx1"/>
                          </a:solidFill>
                          <a:latin typeface="Cambria Math" panose="02040503050406030204" pitchFamily="18" charset="0"/>
                          <a:cs typeface="Calibri" panose="020F0502020204030204" pitchFamily="34" charset="0"/>
                        </a:rPr>
                        <m:t>=</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dirty="0" smtClean="0">
                                  <a:solidFill>
                                    <a:schemeClr val="tx1"/>
                                  </a:solidFill>
                                  <a:latin typeface="Cambria Math" panose="02040503050406030204" pitchFamily="18" charset="0"/>
                                  <a:cs typeface="Calibri" panose="020F0502020204030204" pitchFamily="34" charset="0"/>
                                </a:rPr>
                              </m:ctrlPr>
                            </m:limLowPr>
                            <m:e>
                              <m:r>
                                <m:rPr>
                                  <m:sty m:val="p"/>
                                </m:rPr>
                                <a:rPr lang="en-US" sz="2000" b="0" i="0" dirty="0" smtClean="0">
                                  <a:solidFill>
                                    <a:schemeClr val="tx1"/>
                                  </a:solidFill>
                                  <a:latin typeface="Cambria Math" panose="02040503050406030204" pitchFamily="18" charset="0"/>
                                  <a:cs typeface="Calibri" panose="020F0502020204030204" pitchFamily="34" charset="0"/>
                                </a:rPr>
                                <m:t>max</m:t>
                              </m:r>
                            </m:e>
                            <m:lim>
                              <m:r>
                                <a:rPr lang="en-US" sz="2000" b="0" i="1" dirty="0"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dirty="0" smtClean="0">
                                  <a:solidFill>
                                    <a:schemeClr val="tx1"/>
                                  </a:solidFill>
                                  <a:latin typeface="Cambria Math" panose="02040503050406030204" pitchFamily="18" charset="0"/>
                                  <a:cs typeface="Calibri" panose="020F0502020204030204" pitchFamily="34" charset="0"/>
                                </a:rPr>
                              </m:ctrlPr>
                            </m:naryPr>
                            <m:sub>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sub>
                            <m:sup/>
                            <m:e>
                              <m:r>
                                <a:rPr lang="en-US" sz="2000" b="0" i="1" dirty="0" smtClean="0">
                                  <a:solidFill>
                                    <a:schemeClr val="tx1"/>
                                  </a:solidFill>
                                  <a:latin typeface="Cambria Math" panose="02040503050406030204" pitchFamily="18" charset="0"/>
                                  <a:cs typeface="Calibri" panose="020F0502020204030204" pitchFamily="34" charset="0"/>
                                </a:rPr>
                                <m:t>𝑃</m:t>
                              </m:r>
                              <m:d>
                                <m:dPr>
                                  <m:endChr m:val="|"/>
                                  <m:ctrlPr>
                                    <a:rPr lang="en-US" sz="2000" b="0" i="1" dirty="0" smtClean="0">
                                      <a:solidFill>
                                        <a:schemeClr val="tx1"/>
                                      </a:solidFill>
                                      <a:latin typeface="Cambria Math" panose="02040503050406030204" pitchFamily="18" charset="0"/>
                                      <a:cs typeface="Calibri" panose="020F0502020204030204" pitchFamily="34" charset="0"/>
                                    </a:rPr>
                                  </m:ctrlPr>
                                </m:dPr>
                                <m:e>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e>
                              </m:d>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𝑎</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𝑉</m:t>
                              </m:r>
                              <m:r>
                                <a:rPr lang="en-US" sz="2000" b="0" i="1" dirty="0" smtClean="0">
                                  <a:solidFill>
                                    <a:schemeClr val="tx1"/>
                                  </a:solidFill>
                                  <a:latin typeface="Cambria Math" panose="02040503050406030204" pitchFamily="18" charset="0"/>
                                  <a:cs typeface="Calibri" panose="020F0502020204030204" pitchFamily="34" charset="0"/>
                                </a:rPr>
                                <m:t>(</m:t>
                              </m:r>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r>
                                <a:rPr lang="en-US" sz="2000" b="0" i="1" dirty="0" smtClean="0">
                                  <a:solidFill>
                                    <a:schemeClr val="tx1"/>
                                  </a:solidFill>
                                  <a:latin typeface="Cambria Math" panose="02040503050406030204" pitchFamily="18" charset="0"/>
                                  <a:cs typeface="Calibri" panose="020F0502020204030204" pitchFamily="34" charset="0"/>
                                </a:rPr>
                                <m:t>)</m:t>
                              </m:r>
                            </m:e>
                          </m:nary>
                        </m:e>
                      </m:func>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e>
                      </m:d>
                      <m:r>
                        <a:rPr lang="en-US" sz="2000" i="1">
                          <a:solidFill>
                            <a:schemeClr val="tx1"/>
                          </a:solidFill>
                          <a:latin typeface="Cambria Math" panose="02040503050406030204" pitchFamily="18" charset="0"/>
                          <a:cs typeface="Calibri" panose="020F0502020204030204" pitchFamily="34" charset="0"/>
                        </a:rPr>
                        <m:t>=</m:t>
                      </m:r>
                      <m:func>
                        <m:funcPr>
                          <m:ctrlPr>
                            <a:rPr lang="en-US" sz="2000" i="1">
                              <a:solidFill>
                                <a:schemeClr val="tx1"/>
                              </a:solidFill>
                              <a:latin typeface="Cambria Math" panose="02040503050406030204" pitchFamily="18" charset="0"/>
                              <a:cs typeface="Calibri" panose="020F0502020204030204" pitchFamily="34" charset="0"/>
                            </a:rPr>
                          </m:ctrlPr>
                        </m:funcPr>
                        <m:fName>
                          <m:limLow>
                            <m:limLowPr>
                              <m:ctrlPr>
                                <a:rPr lang="en-US" sz="2000" i="1" smtClean="0">
                                  <a:solidFill>
                                    <a:schemeClr val="tx1"/>
                                  </a:solidFill>
                                  <a:latin typeface="Cambria Math" panose="02040503050406030204" pitchFamily="18" charset="0"/>
                                  <a:cs typeface="Calibri" panose="020F0502020204030204" pitchFamily="34" charset="0"/>
                                </a:rPr>
                              </m:ctrlPr>
                            </m:limLowPr>
                            <m:e>
                              <m:r>
                                <m:rPr>
                                  <m:sty m:val="p"/>
                                </m:rPr>
                                <a:rPr lang="en-US" sz="2000">
                                  <a:solidFill>
                                    <a:schemeClr val="tx1"/>
                                  </a:solidFill>
                                  <a:latin typeface="Cambria Math" panose="02040503050406030204" pitchFamily="18" charset="0"/>
                                  <a:cs typeface="Calibri" panose="020F0502020204030204" pitchFamily="34" charset="0"/>
                                </a:rPr>
                                <m:t>max</m:t>
                              </m:r>
                            </m:e>
                            <m:lim>
                              <m:r>
                                <a:rPr lang="en-US" sz="2000" i="1">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i="1" smtClean="0">
                                  <a:solidFill>
                                    <a:schemeClr val="tx1"/>
                                  </a:solidFill>
                                  <a:latin typeface="Cambria Math" panose="02040503050406030204" pitchFamily="18" charset="0"/>
                                  <a:cs typeface="Calibri" panose="020F0502020204030204" pitchFamily="34" charset="0"/>
                                </a:rPr>
                              </m:ctrlPr>
                            </m:naryPr>
                            <m:sub>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sub>
                            <m:sup/>
                            <m:e>
                              <m:r>
                                <a:rPr lang="en-US" sz="2000" i="1">
                                  <a:solidFill>
                                    <a:schemeClr val="tx1"/>
                                  </a:solidFill>
                                  <a:latin typeface="Cambria Math" panose="02040503050406030204" pitchFamily="18" charset="0"/>
                                  <a:cs typeface="Calibri" panose="020F0502020204030204" pitchFamily="34" charset="0"/>
                                </a:rPr>
                                <m:t>𝑃</m:t>
                              </m:r>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e>
                              </m:d>
                              <m:d>
                                <m:dPr>
                                  <m:begChr m:val="["/>
                                  <m:endChr m:val="]"/>
                                  <m:ctrlPr>
                                    <a:rPr lang="en-US" sz="2000" i="1" smtClean="0">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𝑅</m:t>
                                  </m:r>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r>
                                        <a:rPr lang="en-US" sz="2000" i="1">
                                          <a:solidFill>
                                            <a:schemeClr val="tx1"/>
                                          </a:solidFill>
                                          <a:latin typeface="Cambria Math" panose="02040503050406030204" pitchFamily="18" charset="0"/>
                                          <a:cs typeface="Calibri" panose="020F0502020204030204" pitchFamily="34" charset="0"/>
                                        </a:rPr>
                                        <m:t>,</m:t>
                                      </m:r>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𝛾</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Sub>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lim>
                              </m:limLow>
                            </m:fName>
                            <m:e>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sub>
                              </m:sSub>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e>
                          </m:func>
                          <m:r>
                            <a:rPr lang="en-US" sz="2000" b="0" i="1" smtClean="0">
                              <a:solidFill>
                                <a:schemeClr val="tx1"/>
                              </a:solidFill>
                              <a:latin typeface="Cambria Math" panose="02040503050406030204" pitchFamily="18" charset="0"/>
                              <a:cs typeface="Calibri" panose="020F0502020204030204" pitchFamily="34" charset="0"/>
                            </a:rPr>
                            <m:t>,  </m:t>
                          </m:r>
                        </m:e>
                      </m:nary>
                      <m:r>
                        <a:rPr lang="en-US" sz="2000" b="0" i="1" smtClean="0">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𝑉</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𝑛𝑒𝑤</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𝑉</m:t>
                                      </m:r>
                                    </m:e>
                                    <m:sup>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𝑜𝑙𝑑</m:t>
                                          </m:r>
                                        </m:sub>
                                      </m:sSub>
                                    </m:sup>
                                  </m:s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D64EA02-9426-41F6-A796-1FA52CB1519A}"/>
                  </a:ext>
                </a:extLst>
              </p:cNvPr>
              <p:cNvSpPr txBox="1">
                <a:spLocks noRot="1" noChangeAspect="1" noMove="1" noResize="1" noEditPoints="1" noAdjustHandles="1" noChangeArrowheads="1" noChangeShapeType="1" noTextEdit="1"/>
              </p:cNvSpPr>
              <p:nvPr/>
            </p:nvSpPr>
            <p:spPr>
              <a:xfrm>
                <a:off x="3726873" y="1149927"/>
                <a:ext cx="7668491" cy="562820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119F65F-C6D8-4675-A09A-28505B495D7D}"/>
              </a:ext>
            </a:extLst>
          </p:cNvPr>
          <p:cNvSpPr txBox="1"/>
          <p:nvPr/>
        </p:nvSpPr>
        <p:spPr>
          <a:xfrm>
            <a:off x="509052" y="202667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Bellman equations:</a:t>
            </a:r>
          </a:p>
        </p:txBody>
      </p:sp>
      <p:sp>
        <p:nvSpPr>
          <p:cNvPr id="7" name="TextBox 6">
            <a:extLst>
              <a:ext uri="{FF2B5EF4-FFF2-40B4-BE49-F238E27FC236}">
                <a16:creationId xmlns:a16="http://schemas.microsoft.com/office/drawing/2014/main" id="{ACF1FAB8-B016-450C-BBCF-163CFF0AD157}"/>
              </a:ext>
            </a:extLst>
          </p:cNvPr>
          <p:cNvSpPr txBox="1"/>
          <p:nvPr/>
        </p:nvSpPr>
        <p:spPr>
          <a:xfrm>
            <a:off x="509052" y="274168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Value iteration:</a:t>
            </a:r>
          </a:p>
        </p:txBody>
      </p:sp>
      <p:sp>
        <p:nvSpPr>
          <p:cNvPr id="8" name="TextBox 7">
            <a:extLst>
              <a:ext uri="{FF2B5EF4-FFF2-40B4-BE49-F238E27FC236}">
                <a16:creationId xmlns:a16="http://schemas.microsoft.com/office/drawing/2014/main" id="{A9A87591-F8B0-4744-85F7-49C95A662ED2}"/>
              </a:ext>
            </a:extLst>
          </p:cNvPr>
          <p:cNvSpPr txBox="1"/>
          <p:nvPr/>
        </p:nvSpPr>
        <p:spPr>
          <a:xfrm>
            <a:off x="509052" y="3509420"/>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Q-iteration:</a:t>
            </a:r>
          </a:p>
        </p:txBody>
      </p:sp>
      <p:sp>
        <p:nvSpPr>
          <p:cNvPr id="9" name="TextBox 8">
            <a:extLst>
              <a:ext uri="{FF2B5EF4-FFF2-40B4-BE49-F238E27FC236}">
                <a16:creationId xmlns:a16="http://schemas.microsoft.com/office/drawing/2014/main" id="{E82F2547-37AC-4B5A-839D-2EE017E2FB77}"/>
              </a:ext>
            </a:extLst>
          </p:cNvPr>
          <p:cNvSpPr txBox="1"/>
          <p:nvPr/>
        </p:nvSpPr>
        <p:spPr>
          <a:xfrm>
            <a:off x="509052" y="4252886"/>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extraction:</a:t>
            </a:r>
          </a:p>
        </p:txBody>
      </p:sp>
      <p:sp>
        <p:nvSpPr>
          <p:cNvPr id="11" name="TextBox 10">
            <a:extLst>
              <a:ext uri="{FF2B5EF4-FFF2-40B4-BE49-F238E27FC236}">
                <a16:creationId xmlns:a16="http://schemas.microsoft.com/office/drawing/2014/main" id="{ADDA41B4-1D5F-4A7E-8159-A198745C9E9C}"/>
              </a:ext>
            </a:extLst>
          </p:cNvPr>
          <p:cNvSpPr txBox="1"/>
          <p:nvPr/>
        </p:nvSpPr>
        <p:spPr>
          <a:xfrm>
            <a:off x="509052" y="573563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improvement:</a:t>
            </a:r>
          </a:p>
        </p:txBody>
      </p:sp>
      <p:sp>
        <p:nvSpPr>
          <p:cNvPr id="12" name="TextBox 11">
            <a:extLst>
              <a:ext uri="{FF2B5EF4-FFF2-40B4-BE49-F238E27FC236}">
                <a16:creationId xmlns:a16="http://schemas.microsoft.com/office/drawing/2014/main" id="{24D9A8CF-BBA6-469E-947E-DF15154F01EF}"/>
              </a:ext>
            </a:extLst>
          </p:cNvPr>
          <p:cNvSpPr txBox="1"/>
          <p:nvPr/>
        </p:nvSpPr>
        <p:spPr>
          <a:xfrm>
            <a:off x="509052" y="4992167"/>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evaluation:</a:t>
            </a:r>
          </a:p>
        </p:txBody>
      </p:sp>
      <p:sp>
        <p:nvSpPr>
          <p:cNvPr id="13" name="TextBox 12">
            <a:extLst>
              <a:ext uri="{FF2B5EF4-FFF2-40B4-BE49-F238E27FC236}">
                <a16:creationId xmlns:a16="http://schemas.microsoft.com/office/drawing/2014/main" id="{6343BACD-98CE-4875-8D14-C391C366B44B}"/>
              </a:ext>
            </a:extLst>
          </p:cNvPr>
          <p:cNvSpPr txBox="1"/>
          <p:nvPr/>
        </p:nvSpPr>
        <p:spPr>
          <a:xfrm>
            <a:off x="509052" y="1301015"/>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expectimax:</a:t>
            </a:r>
          </a:p>
        </p:txBody>
      </p:sp>
      <p:pic>
        <p:nvPicPr>
          <p:cNvPr id="10" name="Picture 9">
            <a:extLst>
              <a:ext uri="{FF2B5EF4-FFF2-40B4-BE49-F238E27FC236}">
                <a16:creationId xmlns:a16="http://schemas.microsoft.com/office/drawing/2014/main" id="{CC3BA6AE-CAA2-FE49-994C-35468E7641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06419" y="483382"/>
            <a:ext cx="1651752" cy="1279298"/>
          </a:xfrm>
          <a:prstGeom prst="rect">
            <a:avLst/>
          </a:prstGeom>
        </p:spPr>
      </p:pic>
      <p:sp>
        <p:nvSpPr>
          <p:cNvPr id="3" name="Slide Number Placeholder 2">
            <a:extLst>
              <a:ext uri="{FF2B5EF4-FFF2-40B4-BE49-F238E27FC236}">
                <a16:creationId xmlns:a16="http://schemas.microsoft.com/office/drawing/2014/main" id="{EDB5F33A-0621-CD4D-A071-E47BEF144E23}"/>
              </a:ext>
            </a:extLst>
          </p:cNvPr>
          <p:cNvSpPr>
            <a:spLocks noGrp="1"/>
          </p:cNvSpPr>
          <p:nvPr>
            <p:ph type="sldNum" sz="quarter" idx="12"/>
          </p:nvPr>
        </p:nvSpPr>
        <p:spPr/>
        <p:txBody>
          <a:bodyPr/>
          <a:lstStyle/>
          <a:p>
            <a:fld id="{A2EF37A0-74FC-AB4F-AE4C-D9BFC6719E9F}" type="slidenum">
              <a:rPr lang="en-US" smtClean="0"/>
              <a:t>116</a:t>
            </a:fld>
            <a:endParaRPr lang="en-US"/>
          </a:p>
        </p:txBody>
      </p:sp>
    </p:spTree>
    <p:extLst>
      <p:ext uri="{BB962C8B-B14F-4D97-AF65-F5344CB8AC3E}">
        <p14:creationId xmlns:p14="http://schemas.microsoft.com/office/powerpoint/2010/main" val="36462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Projects?</a:t>
            </a:r>
          </a:p>
          <a:p>
            <a:pPr marL="342900" indent="-342900">
              <a:buFont typeface="Arial" panose="020B0604020202020204" pitchFamily="34" charset="0"/>
              <a:buChar char="•"/>
            </a:pPr>
            <a:r>
              <a:rPr lang="en-US" b="0" dirty="0"/>
              <a:t>Slack!  DM John!  Email John!  Chat with each other!  Chat with anyone!</a:t>
            </a:r>
          </a:p>
          <a:p>
            <a:r>
              <a:rPr lang="en-US" dirty="0"/>
              <a:t>Short project summaries:</a:t>
            </a:r>
          </a:p>
          <a:p>
            <a:pPr marL="342900" indent="-342900">
              <a:buFont typeface="Arial" panose="020B0604020202020204" pitchFamily="34" charset="0"/>
              <a:buChar char="•"/>
            </a:pPr>
            <a:r>
              <a:rPr lang="en-US" b="0" dirty="0"/>
              <a:t>Due to John before </a:t>
            </a:r>
            <a:r>
              <a:rPr lang="en-US" b="0"/>
              <a:t>Spring Break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609600" y="1752601"/>
            <a:ext cx="7623980" cy="4373563"/>
          </a:xfrm>
        </p:spPr>
        <p:txBody>
          <a:bodyPr>
            <a:normAutofit lnSpcReduction="10000"/>
          </a:bodyPr>
          <a:lstStyle/>
          <a:p>
            <a:r>
              <a:rPr lang="en-US" dirty="0"/>
              <a:t>Let’s imagine we </a:t>
            </a:r>
            <a:r>
              <a:rPr lang="en-US" dirty="0">
                <a:solidFill>
                  <a:schemeClr val="tx2"/>
                </a:solidFill>
              </a:rPr>
              <a:t>have</a:t>
            </a:r>
            <a:r>
              <a:rPr lang="en-US" dirty="0"/>
              <a:t> the optimal values V*(s)</a:t>
            </a:r>
          </a:p>
          <a:p>
            <a:pPr lvl="1"/>
            <a:endParaRPr lang="en-US" dirty="0"/>
          </a:p>
          <a:p>
            <a:r>
              <a:rPr lang="en-US" dirty="0"/>
              <a:t>How should we act?</a:t>
            </a:r>
          </a:p>
          <a:p>
            <a:pPr lvl="1"/>
            <a:endParaRPr lang="en-US" dirty="0"/>
          </a:p>
          <a:p>
            <a:pPr lvl="1"/>
            <a:endParaRPr lang="en-US" dirty="0"/>
          </a:p>
          <a:p>
            <a:r>
              <a:rPr lang="en-US" dirty="0"/>
              <a:t>We need to do a mini-</a:t>
            </a:r>
            <a:r>
              <a:rPr lang="en-US" dirty="0" err="1"/>
              <a:t>expectimax</a:t>
            </a:r>
            <a:r>
              <a:rPr lang="en-US" dirty="0"/>
              <a:t> (one step)</a:t>
            </a:r>
          </a:p>
          <a:p>
            <a:pPr lvl="1"/>
            <a:endParaRPr lang="en-US" dirty="0"/>
          </a:p>
          <a:p>
            <a:pPr lvl="1"/>
            <a:endParaRPr lang="en-US" dirty="0"/>
          </a:p>
          <a:p>
            <a:pPr lvl="1"/>
            <a:endParaRPr lang="en-US" dirty="0"/>
          </a:p>
          <a:p>
            <a:pPr lvl="1"/>
            <a:endParaRPr lang="en-US" dirty="0"/>
          </a:p>
          <a:p>
            <a:r>
              <a:rPr lang="en-US" dirty="0"/>
              <a:t>Sometimes this is called policy extraction, since it gets the policy implied by the values</a:t>
            </a:r>
          </a:p>
          <a:p>
            <a:pPr lvl="1"/>
            <a:endParaRPr lang="en-US" dirty="0"/>
          </a:p>
          <a:p>
            <a:pPr lvl="1"/>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pPr/>
              <a:t>54</a:t>
            </a:fld>
            <a:endParaRPr lang="en-US"/>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4311913"/>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4340154"/>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p:txBody>
          <a:bodyPr/>
          <a:lstStyle/>
          <a:p>
            <a:r>
              <a:rPr lang="en-US" dirty="0"/>
              <a:t>Let’s imagine we </a:t>
            </a:r>
            <a:r>
              <a:rPr lang="en-US" dirty="0">
                <a:solidFill>
                  <a:schemeClr val="tx2"/>
                </a:solidFill>
              </a:rPr>
              <a:t>have</a:t>
            </a:r>
            <a:r>
              <a:rPr lang="en-US" dirty="0"/>
              <a:t> the optimal q-values:</a:t>
            </a:r>
          </a:p>
          <a:p>
            <a:endParaRPr lang="en-US" dirty="0"/>
          </a:p>
          <a:p>
            <a:r>
              <a:rPr lang="en-US" dirty="0"/>
              <a:t>How should we act?</a:t>
            </a:r>
          </a:p>
          <a:p>
            <a:pPr lvl="1"/>
            <a:r>
              <a:rPr lang="en-US" dirty="0"/>
              <a:t>Completely trivial to decide!</a:t>
            </a:r>
          </a:p>
          <a:p>
            <a:endParaRPr lang="en-US" dirty="0"/>
          </a:p>
          <a:p>
            <a:pPr lvl="1"/>
            <a:endParaRPr lang="en-US" dirty="0"/>
          </a:p>
          <a:p>
            <a:pPr lvl="1"/>
            <a:endParaRPr lang="en-US" dirty="0"/>
          </a:p>
          <a:p>
            <a:pPr lvl="1"/>
            <a:endParaRPr lang="en-US" dirty="0"/>
          </a:p>
          <a:p>
            <a:pPr lvl="1"/>
            <a:endParaRPr lang="en-US" dirty="0"/>
          </a:p>
          <a:p>
            <a:r>
              <a:rPr lang="en-US" dirty="0"/>
              <a:t>Important lesson: actions are easier to select from q-values than values!</a:t>
            </a:r>
          </a:p>
          <a:p>
            <a:pPr lvl="1"/>
            <a:endParaRPr lang="en-US" dirty="0"/>
          </a:p>
          <a:p>
            <a:pPr lvl="1"/>
            <a:endParaRPr lang="en-US" dirty="0"/>
          </a:p>
          <a:p>
            <a:pPr marL="274320" lvl="1" indent="0">
              <a:buNone/>
            </a:pPr>
            <a:endParaRPr lang="en-US" dirty="0"/>
          </a:p>
        </p:txBody>
      </p:sp>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pPr/>
              <a:t>55</a:t>
            </a:fld>
            <a:endParaRPr lang="en-US"/>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6" name="TextBox 5">
            <a:extLst>
              <a:ext uri="{FF2B5EF4-FFF2-40B4-BE49-F238E27FC236}">
                <a16:creationId xmlns:a16="http://schemas.microsoft.com/office/drawing/2014/main" id="{D5264942-68E5-8246-9F7A-4E84858139F0}"/>
              </a:ext>
            </a:extLst>
          </p:cNvPr>
          <p:cNvSpPr txBox="1"/>
          <p:nvPr/>
        </p:nvSpPr>
        <p:spPr>
          <a:xfrm>
            <a:off x="990009" y="6097075"/>
            <a:ext cx="9399181" cy="461665"/>
          </a:xfrm>
          <a:prstGeom prst="rect">
            <a:avLst/>
          </a:prstGeom>
          <a:noFill/>
        </p:spPr>
        <p:txBody>
          <a:bodyPr wrap="square" rtlCol="0">
            <a:spAutoFit/>
          </a:bodyPr>
          <a:lstStyle/>
          <a:p>
            <a:pPr algn="ctr"/>
            <a:r>
              <a:rPr lang="en-US" sz="2400" b="1" dirty="0">
                <a:solidFill>
                  <a:schemeClr val="tx2"/>
                </a:solidFill>
              </a:rPr>
              <a:t>So, how do we compute these state values and q-values?</a:t>
            </a:r>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D1E-B235-634B-AD80-0273B77040D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A8A760-14AA-DB43-9436-D08626581F4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BF35955-FF7D-C843-8CFB-B468D98F3CC3}"/>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xmlns:a14="http://schemas.microsoft.com/office/drawing/2010/main">
        <mc:Choice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𝑉</m:t>
                        </m:r>
                      </m:e>
                      <m:sub>
                        <m:r>
                          <a:rPr lang="en-US" dirty="0" smtClean="0">
                            <a:latin typeface="Cambria Math" panose="02040503050406030204" pitchFamily="18" charset="0"/>
                          </a:rPr>
                          <m:t>𝑘</m:t>
                        </m:r>
                      </m:sub>
                    </m:sSub>
                  </m:oMath>
                </a14:m>
                <a:r>
                  <a:rPr lang="en-US" dirty="0"/>
                  <a:t> vectors are also interpretable as time-limited values</a:t>
                </a:r>
              </a:p>
              <a:p>
                <a:r>
                  <a:rPr lang="en-US" dirty="0"/>
                  <a:t>Value iteration finds the fixed point of the function</a:t>
                </a:r>
              </a:p>
            </p:txBody>
          </p:sp>
        </mc:Choice>
        <mc:Fallback xmlns="">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𝑉</m:t>
                        </m:r>
                      </m:e>
                      <m:sup>
                        <m:r>
                          <a:rPr lang="en-US" smtClean="0">
                            <a:latin typeface="Cambria Math" panose="02040503050406030204" pitchFamily="18" charset="0"/>
                          </a:rPr>
                          <m:t>∗</m:t>
                        </m:r>
                      </m:sup>
                    </m:sSup>
                    <m:d>
                      <m:dPr>
                        <m:ctrlPr>
                          <a:rPr lang="en-US" i="1" smtClean="0">
                            <a:latin typeface="Cambria Math" panose="02040503050406030204" pitchFamily="18" charset="0"/>
                          </a:rPr>
                        </m:ctrlPr>
                      </m:dPr>
                      <m:e>
                        <m:r>
                          <a:rPr lang="en-US" smtClean="0">
                            <a:latin typeface="Cambria Math" panose="02040503050406030204" pitchFamily="18" charset="0"/>
                          </a:rPr>
                          <m:t>𝑠</m:t>
                        </m:r>
                      </m:e>
                    </m:d>
                  </m:oMath>
                </a14:m>
                <a:r>
                  <a:rPr lang="en-US" dirty="0"/>
                  <a:t> as variables</a:t>
                </a:r>
              </a:p>
              <a:p>
                <a:r>
                  <a:rPr lang="en-US" dirty="0"/>
                  <a:t>Solve Bellman Equation through Linear Programming</a:t>
                </a:r>
              </a:p>
              <a:p>
                <a:r>
                  <a:rPr lang="en-US" dirty="0"/>
                  <a:t>Basic idea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2"/>
                <a:stretch>
                  <a:fillRect l="-625" t="-101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pic>
        <p:nvPicPr>
          <p:cNvPr id="11" name="Picture 10">
            <a:extLst>
              <a:ext uri="{FF2B5EF4-FFF2-40B4-BE49-F238E27FC236}">
                <a16:creationId xmlns:a16="http://schemas.microsoft.com/office/drawing/2014/main" id="{5657EB2C-320A-5944-A60F-8A03D4A78C8B}"/>
              </a:ext>
            </a:extLst>
          </p:cNvPr>
          <p:cNvPicPr>
            <a:picLocks noChangeAspect="1"/>
          </p:cNvPicPr>
          <p:nvPr/>
        </p:nvPicPr>
        <p:blipFill>
          <a:blip r:embed="rId3"/>
          <a:stretch>
            <a:fillRect/>
          </a:stretch>
        </p:blipFill>
        <p:spPr>
          <a:xfrm>
            <a:off x="2009476" y="1729887"/>
            <a:ext cx="6950388" cy="720918"/>
          </a:xfrm>
          <a:prstGeom prst="rect">
            <a:avLst/>
          </a:prstGeom>
        </p:spPr>
      </p:pic>
      <p:pic>
        <p:nvPicPr>
          <p:cNvPr id="12" name="Picture 11">
            <a:extLst>
              <a:ext uri="{FF2B5EF4-FFF2-40B4-BE49-F238E27FC236}">
                <a16:creationId xmlns:a16="http://schemas.microsoft.com/office/drawing/2014/main" id="{10639B26-0DF9-1842-A9BB-811B7A85FF29}"/>
              </a:ext>
            </a:extLst>
          </p:cNvPr>
          <p:cNvPicPr>
            <a:picLocks noChangeAspect="1"/>
          </p:cNvPicPr>
          <p:nvPr/>
        </p:nvPicPr>
        <p:blipFill>
          <a:blip r:embed="rId4"/>
          <a:stretch>
            <a:fillRect/>
          </a:stretch>
        </p:blipFill>
        <p:spPr>
          <a:xfrm>
            <a:off x="2009477" y="3783701"/>
            <a:ext cx="6950388" cy="720917"/>
          </a:xfrm>
          <a:prstGeom prst="rect">
            <a:avLst/>
          </a:prstGeom>
        </p:spPr>
      </p:pic>
      <p:sp>
        <p:nvSpPr>
          <p:cNvPr id="13" name="Down Arrow 12">
            <a:extLst>
              <a:ext uri="{FF2B5EF4-FFF2-40B4-BE49-F238E27FC236}">
                <a16:creationId xmlns:a16="http://schemas.microsoft.com/office/drawing/2014/main" id="{E48F7743-92D1-7E4B-9304-B126CA64CEA8}"/>
              </a:ext>
            </a:extLst>
          </p:cNvPr>
          <p:cNvSpPr/>
          <p:nvPr/>
        </p:nvSpPr>
        <p:spPr>
          <a:xfrm>
            <a:off x="5486400" y="4504618"/>
            <a:ext cx="609600" cy="62027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24E2EE-687A-BF40-BDC7-8147FC1A2FB8}"/>
              </a:ext>
            </a:extLst>
          </p:cNvPr>
          <p:cNvSpPr txBox="1"/>
          <p:nvPr/>
        </p:nvSpPr>
        <p:spPr>
          <a:xfrm>
            <a:off x="6184680" y="4630089"/>
            <a:ext cx="3724863" cy="369332"/>
          </a:xfrm>
          <a:prstGeom prst="rect">
            <a:avLst/>
          </a:prstGeom>
          <a:noFill/>
        </p:spPr>
        <p:txBody>
          <a:bodyPr wrap="square" rtlCol="0">
            <a:spAutoFit/>
          </a:bodyPr>
          <a:lstStyle/>
          <a:p>
            <a:r>
              <a:rPr lang="en-US" dirty="0"/>
              <a:t>(|A| constraints, one per action a)</a:t>
            </a:r>
          </a:p>
        </p:txBody>
      </p:sp>
      <p:pic>
        <p:nvPicPr>
          <p:cNvPr id="15" name="Picture 14">
            <a:extLst>
              <a:ext uri="{FF2B5EF4-FFF2-40B4-BE49-F238E27FC236}">
                <a16:creationId xmlns:a16="http://schemas.microsoft.com/office/drawing/2014/main" id="{F690EFAC-0D05-3F4F-A257-258FDB41CC03}"/>
              </a:ext>
            </a:extLst>
          </p:cNvPr>
          <p:cNvPicPr>
            <a:picLocks noChangeAspect="1"/>
          </p:cNvPicPr>
          <p:nvPr/>
        </p:nvPicPr>
        <p:blipFill>
          <a:blip r:embed="rId5"/>
          <a:stretch>
            <a:fillRect/>
          </a:stretch>
        </p:blipFill>
        <p:spPr>
          <a:xfrm>
            <a:off x="2009476" y="5290039"/>
            <a:ext cx="6297637" cy="722376"/>
          </a:xfrm>
          <a:prstGeom prst="rect">
            <a:avLst/>
          </a:prstGeom>
        </p:spPr>
      </p:pic>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4E69-89AB-6540-8086-A40D2A37B24F}"/>
              </a:ext>
            </a:extLst>
          </p:cNvPr>
          <p:cNvSpPr>
            <a:spLocks noGrp="1"/>
          </p:cNvSpPr>
          <p:nvPr>
            <p:ph type="title"/>
          </p:nvPr>
        </p:nvSpPr>
        <p:spPr/>
        <p:txBody>
          <a:bodyPr>
            <a:normAutofit fontScale="90000"/>
          </a:bodyPr>
          <a:lstStyle/>
          <a:p>
            <a:r>
              <a:rPr lang="en-US" dirty="0"/>
              <a:t>Solving Bellman Equations Using Linear Programming</a:t>
            </a:r>
          </a:p>
        </p:txBody>
      </p:sp>
      <p:sp>
        <p:nvSpPr>
          <p:cNvPr id="3" name="Content Placeholder 2">
            <a:extLst>
              <a:ext uri="{FF2B5EF4-FFF2-40B4-BE49-F238E27FC236}">
                <a16:creationId xmlns:a16="http://schemas.microsoft.com/office/drawing/2014/main" id="{07CE2062-6E29-6A4A-9915-DAED7F08CA4F}"/>
              </a:ext>
            </a:extLst>
          </p:cNvPr>
          <p:cNvSpPr>
            <a:spLocks noGrp="1"/>
          </p:cNvSpPr>
          <p:nvPr>
            <p:ph idx="1"/>
          </p:nvPr>
        </p:nvSpPr>
        <p:spPr>
          <a:xfrm>
            <a:off x="609600" y="1752601"/>
            <a:ext cx="10703442" cy="4952681"/>
          </a:xfrm>
        </p:spPr>
        <p:txBody>
          <a:bodyPr>
            <a:normAutofit fontScale="92500" lnSpcReduction="10000"/>
          </a:bodyPr>
          <a:lstStyle/>
          <a:p>
            <a:r>
              <a:rPr lang="en-US" dirty="0"/>
              <a:t>Full linear program:</a:t>
            </a:r>
          </a:p>
          <a:p>
            <a:endParaRPr lang="en-US" dirty="0"/>
          </a:p>
          <a:p>
            <a:endParaRPr lang="en-US" dirty="0"/>
          </a:p>
          <a:p>
            <a:endParaRPr lang="en-US" dirty="0"/>
          </a:p>
          <a:p>
            <a:r>
              <a:rPr lang="en-US" dirty="0"/>
              <a:t>Why is this right   ??????????</a:t>
            </a:r>
          </a:p>
          <a:p>
            <a:r>
              <a:rPr lang="en-US" dirty="0"/>
              <a:t>Assume not: after LP, suppose there exists a state s with </a:t>
            </a:r>
            <a:r>
              <a:rPr lang="en-US" dirty="0">
                <a:solidFill>
                  <a:schemeClr val="tx2"/>
                </a:solidFill>
              </a:rPr>
              <a:t>strictly higher</a:t>
            </a:r>
            <a:r>
              <a:rPr lang="en-US" dirty="0"/>
              <a:t> value:</a:t>
            </a:r>
            <a:br>
              <a:rPr lang="en-US" dirty="0"/>
            </a:br>
            <a:br>
              <a:rPr lang="en-US" dirty="0"/>
            </a:br>
            <a:br>
              <a:rPr lang="en-US" dirty="0"/>
            </a:br>
            <a:endParaRPr lang="en-US" dirty="0"/>
          </a:p>
          <a:p>
            <a:r>
              <a:rPr lang="en-US" dirty="0"/>
              <a:t>(That is, we didn’t </a:t>
            </a:r>
            <a:r>
              <a:rPr lang="en-US" i="1" dirty="0"/>
              <a:t>actually</a:t>
            </a:r>
            <a:r>
              <a:rPr lang="en-US" dirty="0"/>
              <a:t> minimize the sum of values of states.)</a:t>
            </a:r>
          </a:p>
          <a:p>
            <a:r>
              <a:rPr lang="en-US" dirty="0"/>
              <a:t>Then we can find a better (i.e., lower) solution with only V(s) changed to make this an equality</a:t>
            </a:r>
          </a:p>
          <a:p>
            <a:pPr marL="342900" indent="-342900">
              <a:buFont typeface="Arial" panose="020B0604020202020204" pitchFamily="34" charset="0"/>
              <a:buChar char="•"/>
            </a:pPr>
            <a:r>
              <a:rPr lang="en-US" dirty="0"/>
              <a:t>All constraints for the other states are valid because their RHS only goes down!  &gt;&lt;</a:t>
            </a:r>
          </a:p>
          <a:p>
            <a:endParaRPr lang="en-US" dirty="0"/>
          </a:p>
        </p:txBody>
      </p:sp>
      <p:sp>
        <p:nvSpPr>
          <p:cNvPr id="4" name="Slide Number Placeholder 3">
            <a:extLst>
              <a:ext uri="{FF2B5EF4-FFF2-40B4-BE49-F238E27FC236}">
                <a16:creationId xmlns:a16="http://schemas.microsoft.com/office/drawing/2014/main" id="{5C3E1ADB-30A3-6D4F-B607-7F88BB90427F}"/>
              </a:ext>
            </a:extLst>
          </p:cNvPr>
          <p:cNvSpPr>
            <a:spLocks noGrp="1"/>
          </p:cNvSpPr>
          <p:nvPr>
            <p:ph type="sldNum" sz="quarter" idx="12"/>
          </p:nvPr>
        </p:nvSpPr>
        <p:spPr/>
        <p:txBody>
          <a:bodyPr/>
          <a:lstStyle/>
          <a:p>
            <a:fld id="{A2EF37A0-74FC-AB4F-AE4C-D9BFC6719E9F}" type="slidenum">
              <a:rPr lang="en-US" smtClean="0"/>
              <a:t>84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1E5DD2-1D41-A84E-8261-EFFF05762B34}"/>
                  </a:ext>
                </a:extLst>
              </p:cNvPr>
              <p:cNvSpPr txBox="1"/>
              <p:nvPr/>
            </p:nvSpPr>
            <p:spPr>
              <a:xfrm>
                <a:off x="1666985" y="1867575"/>
                <a:ext cx="7689734"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xmlns="">
          <p:sp>
            <p:nvSpPr>
              <p:cNvPr id="5" name="TextBox 4">
                <a:extLst>
                  <a:ext uri="{FF2B5EF4-FFF2-40B4-BE49-F238E27FC236}">
                    <a16:creationId xmlns:a16="http://schemas.microsoft.com/office/drawing/2014/main" id="{211E5DD2-1D41-A84E-8261-EFFF05762B34}"/>
                  </a:ext>
                </a:extLst>
              </p:cNvPr>
              <p:cNvSpPr txBox="1">
                <a:spLocks noRot="1" noChangeAspect="1" noMove="1" noResize="1" noEditPoints="1" noAdjustHandles="1" noChangeArrowheads="1" noChangeShapeType="1" noTextEdit="1"/>
              </p:cNvSpPr>
              <p:nvPr/>
            </p:nvSpPr>
            <p:spPr>
              <a:xfrm>
                <a:off x="1666985" y="1867575"/>
                <a:ext cx="7689734" cy="1265539"/>
              </a:xfrm>
              <a:prstGeom prst="rect">
                <a:avLst/>
              </a:prstGeom>
              <a:blipFill>
                <a:blip r:embed="rId2"/>
                <a:stretch>
                  <a:fillRect l="-2306" t="-104950" b="-1148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6F4A7-6BF1-B741-B925-28A49806FCB0}"/>
              </a:ext>
            </a:extLst>
          </p:cNvPr>
          <p:cNvPicPr>
            <a:picLocks noChangeAspect="1"/>
          </p:cNvPicPr>
          <p:nvPr/>
        </p:nvPicPr>
        <p:blipFill>
          <a:blip r:embed="rId3"/>
          <a:stretch>
            <a:fillRect/>
          </a:stretch>
        </p:blipFill>
        <p:spPr>
          <a:xfrm>
            <a:off x="2207377" y="4177463"/>
            <a:ext cx="6964446" cy="722376"/>
          </a:xfrm>
          <a:prstGeom prst="rect">
            <a:avLst/>
          </a:prstGeom>
        </p:spPr>
      </p:pic>
    </p:spTree>
    <p:extLst>
      <p:ext uri="{BB962C8B-B14F-4D97-AF65-F5344CB8AC3E}">
        <p14:creationId xmlns:p14="http://schemas.microsoft.com/office/powerpoint/2010/main" val="40228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B28-2DE8-7A45-ABE2-F1035D5725BA}"/>
              </a:ext>
            </a:extLst>
          </p:cNvPr>
          <p:cNvSpPr>
            <a:spLocks noGrp="1"/>
          </p:cNvSpPr>
          <p:nvPr>
            <p:ph type="title"/>
          </p:nvPr>
        </p:nvSpPr>
        <p:spPr>
          <a:xfrm>
            <a:off x="609599" y="152718"/>
            <a:ext cx="10159999" cy="1371600"/>
          </a:xfrm>
        </p:spPr>
        <p:txBody>
          <a:bodyPr>
            <a:normAutofit/>
          </a:bodyPr>
          <a:lstStyle/>
          <a:p>
            <a:r>
              <a:rPr lang="en-US" dirty="0"/>
              <a:t>Cool Things about the LP solution for Bellman Equations</a:t>
            </a:r>
          </a:p>
        </p:txBody>
      </p:sp>
      <p:sp>
        <p:nvSpPr>
          <p:cNvPr id="3" name="Content Placeholder 2">
            <a:extLst>
              <a:ext uri="{FF2B5EF4-FFF2-40B4-BE49-F238E27FC236}">
                <a16:creationId xmlns:a16="http://schemas.microsoft.com/office/drawing/2014/main" id="{16EFF90C-39C4-CF4E-9D59-140C4FDEED1D}"/>
              </a:ext>
            </a:extLst>
          </p:cNvPr>
          <p:cNvSpPr>
            <a:spLocks noGrp="1"/>
          </p:cNvSpPr>
          <p:nvPr>
            <p:ph idx="1"/>
          </p:nvPr>
        </p:nvSpPr>
        <p:spPr/>
        <p:txBody>
          <a:bodyPr/>
          <a:lstStyle/>
          <a:p>
            <a:r>
              <a:rPr lang="en-US" dirty="0"/>
              <a:t>1. Proof from previous slide holds if we optimize any linear function of V(s)!  E.g.,</a:t>
            </a:r>
          </a:p>
          <a:p>
            <a:endParaRPr lang="en-US" dirty="0"/>
          </a:p>
          <a:p>
            <a:endParaRPr lang="en-US" dirty="0"/>
          </a:p>
          <a:p>
            <a:r>
              <a:rPr lang="en-US" dirty="0"/>
              <a:t>Would still find optimal policy, but the objective would represent the expected cumulative reward when the initial state is drawn as p(s).</a:t>
            </a:r>
          </a:p>
          <a:p>
            <a:endParaRPr lang="en-US" dirty="0"/>
          </a:p>
          <a:p>
            <a:r>
              <a:rPr lang="en-US" dirty="0"/>
              <a:t>2. A “canonical” form of the dual simplex method is equivalent to policy iteration</a:t>
            </a:r>
          </a:p>
          <a:p>
            <a:endParaRPr lang="en-US" dirty="0"/>
          </a:p>
          <a:p>
            <a:r>
              <a:rPr lang="en-US" dirty="0"/>
              <a:t>3. Not the fastest method (specialized policy iteration methods often are), but can give nice bounds for e.g. state abstractions in large MDP solving</a:t>
            </a:r>
          </a:p>
        </p:txBody>
      </p:sp>
      <p:sp>
        <p:nvSpPr>
          <p:cNvPr id="4" name="Slide Number Placeholder 3">
            <a:extLst>
              <a:ext uri="{FF2B5EF4-FFF2-40B4-BE49-F238E27FC236}">
                <a16:creationId xmlns:a16="http://schemas.microsoft.com/office/drawing/2014/main" id="{8F3266F0-47E0-1B43-A8B5-461648108CF9}"/>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a:extLst>
              <a:ext uri="{FF2B5EF4-FFF2-40B4-BE49-F238E27FC236}">
                <a16:creationId xmlns:a16="http://schemas.microsoft.com/office/drawing/2014/main" id="{22954C2F-442B-6446-8214-B7AFCB5D24C9}"/>
              </a:ext>
            </a:extLst>
          </p:cNvPr>
          <p:cNvPicPr>
            <a:picLocks noChangeAspect="1"/>
          </p:cNvPicPr>
          <p:nvPr/>
        </p:nvPicPr>
        <p:blipFill>
          <a:blip r:embed="rId2"/>
          <a:stretch>
            <a:fillRect/>
          </a:stretch>
        </p:blipFill>
        <p:spPr>
          <a:xfrm>
            <a:off x="4409022" y="2294687"/>
            <a:ext cx="2561151" cy="722376"/>
          </a:xfrm>
          <a:prstGeom prst="rect">
            <a:avLst/>
          </a:prstGeom>
        </p:spPr>
      </p:pic>
    </p:spTree>
    <p:extLst>
      <p:ext uri="{BB962C8B-B14F-4D97-AF65-F5344CB8AC3E}">
        <p14:creationId xmlns:p14="http://schemas.microsoft.com/office/powerpoint/2010/main" val="18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 for Solving MDPs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09800" y="1496201"/>
            <a:ext cx="7608888" cy="5332887"/>
          </a:xfrm>
          <a:prstGeom prst="rect">
            <a:avLst/>
          </a:prstGeom>
          <a:noFill/>
        </p:spPr>
      </p:pic>
      <p:sp>
        <p:nvSpPr>
          <p:cNvPr id="3" name="Slide Number Placeholder 2">
            <a:extLst>
              <a:ext uri="{FF2B5EF4-FFF2-40B4-BE49-F238E27FC236}">
                <a16:creationId xmlns:a16="http://schemas.microsoft.com/office/drawing/2014/main" id="{284BD8EE-5FFF-6B48-AAC3-CDF9D060FF8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9486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03588" y="1583173"/>
            <a:ext cx="5764212" cy="4851948"/>
          </a:xfrm>
          <a:prstGeom prst="rect">
            <a:avLst/>
          </a:prstGeom>
          <a:noFill/>
        </p:spPr>
      </p:pic>
      <p:sp>
        <p:nvSpPr>
          <p:cNvPr id="3" name="Slide Number Placeholder 2">
            <a:extLst>
              <a:ext uri="{FF2B5EF4-FFF2-40B4-BE49-F238E27FC236}">
                <a16:creationId xmlns:a16="http://schemas.microsoft.com/office/drawing/2014/main" id="{B1C2981F-EF04-4047-8CE9-9846A827B3AD}"/>
              </a:ext>
            </a:extLst>
          </p:cNvPr>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367920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159010"/>
          </a:xfrm>
        </p:spPr>
        <p:txBody>
          <a:bodyPr/>
          <a:lstStyle/>
          <a:p>
            <a:r>
              <a:rPr lang="en-US" dirty="0"/>
              <a:t>Fixed Policies</a:t>
            </a:r>
          </a:p>
        </p:txBody>
      </p:sp>
      <p:sp>
        <p:nvSpPr>
          <p:cNvPr id="3" name="Content Placeholder 2"/>
          <p:cNvSpPr>
            <a:spLocks noGrp="1"/>
          </p:cNvSpPr>
          <p:nvPr>
            <p:ph idx="1"/>
          </p:nvPr>
        </p:nvSpPr>
        <p:spPr>
          <a:xfrm>
            <a:off x="609600" y="4812921"/>
            <a:ext cx="10160000" cy="2083746"/>
          </a:xfrm>
        </p:spPr>
        <p:txBody>
          <a:bodyPr>
            <a:normAutofit/>
          </a:bodyPr>
          <a:lstStyle/>
          <a:p>
            <a:r>
              <a:rPr lang="en-US" dirty="0"/>
              <a:t>Expectimax trees max over all actions to compute the optimal values</a:t>
            </a:r>
          </a:p>
          <a:p>
            <a:pPr lvl="5"/>
            <a:endParaRPr lang="en-US" dirty="0"/>
          </a:p>
          <a:p>
            <a:r>
              <a:rPr lang="en-US" dirty="0"/>
              <a:t>If we fixed some policy </a:t>
            </a:r>
            <a:r>
              <a:rPr lang="en-US" dirty="0">
                <a:sym typeface="Symbol" pitchFamily="18" charset="2"/>
              </a:rPr>
              <a:t>(s</a:t>
            </a:r>
            <a:r>
              <a:rPr lang="en-US" dirty="0"/>
              <a:t>), then the tree would be simpler – only one action per state … though the tree’s value would </a:t>
            </a:r>
            <a:r>
              <a:rPr lang="en-US" dirty="0">
                <a:solidFill>
                  <a:schemeClr val="tx2"/>
                </a:solidFill>
              </a:rPr>
              <a:t>depend on which policy</a:t>
            </a:r>
            <a:r>
              <a:rPr lang="en-US" dirty="0"/>
              <a:t> we fixed</a:t>
            </a:r>
          </a:p>
          <a:p>
            <a:endParaRPr lang="en-US" dirty="0"/>
          </a:p>
        </p:txBody>
      </p:sp>
      <p:grpSp>
        <p:nvGrpSpPr>
          <p:cNvPr id="5" name="Group 4"/>
          <p:cNvGrpSpPr>
            <a:grpSpLocks/>
          </p:cNvGrpSpPr>
          <p:nvPr/>
        </p:nvGrpSpPr>
        <p:grpSpPr bwMode="auto">
          <a:xfrm>
            <a:off x="2057400" y="1916597"/>
            <a:ext cx="3048000" cy="2815896"/>
            <a:chOff x="2400" y="1401"/>
            <a:chExt cx="1392" cy="1286"/>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0"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5"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grpSp>
        <p:nvGrpSpPr>
          <p:cNvPr id="24" name="Group 23"/>
          <p:cNvGrpSpPr>
            <a:grpSpLocks/>
          </p:cNvGrpSpPr>
          <p:nvPr/>
        </p:nvGrpSpPr>
        <p:grpSpPr bwMode="auto">
          <a:xfrm>
            <a:off x="7239438" y="1916597"/>
            <a:ext cx="2590362" cy="2815896"/>
            <a:chOff x="2400" y="1401"/>
            <a:chExt cx="1183" cy="1286"/>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29"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32" name="Text Box 20"/>
            <p:cNvSpPr txBox="1">
              <a:spLocks noChangeArrowheads="1"/>
            </p:cNvSpPr>
            <p:nvPr/>
          </p:nvSpPr>
          <p:spPr bwMode="auto">
            <a:xfrm>
              <a:off x="2413" y="2274"/>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34"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3" name="TextBox 42"/>
          <p:cNvSpPr txBox="1"/>
          <p:nvPr/>
        </p:nvSpPr>
        <p:spPr>
          <a:xfrm>
            <a:off x="1752600" y="1313918"/>
            <a:ext cx="3810000" cy="523220"/>
          </a:xfrm>
          <a:prstGeom prst="rect">
            <a:avLst/>
          </a:prstGeom>
          <a:noFill/>
        </p:spPr>
        <p:txBody>
          <a:bodyPr wrap="square" rtlCol="0">
            <a:spAutoFit/>
          </a:bodyPr>
          <a:lstStyle/>
          <a:p>
            <a:pPr algn="ctr"/>
            <a:r>
              <a:rPr lang="en-US" sz="2800" dirty="0">
                <a:latin typeface="Calibri"/>
                <a:cs typeface="Calibri"/>
              </a:rPr>
              <a:t>Do the optimal action</a:t>
            </a:r>
          </a:p>
        </p:txBody>
      </p:sp>
      <p:sp>
        <p:nvSpPr>
          <p:cNvPr id="44" name="TextBox 43"/>
          <p:cNvSpPr txBox="1"/>
          <p:nvPr/>
        </p:nvSpPr>
        <p:spPr>
          <a:xfrm>
            <a:off x="6629400" y="1313918"/>
            <a:ext cx="3810000" cy="523220"/>
          </a:xfrm>
          <a:prstGeom prst="rect">
            <a:avLst/>
          </a:prstGeom>
          <a:noFill/>
        </p:spPr>
        <p:txBody>
          <a:bodyPr wrap="square" rtlCol="0">
            <a:spAutoFit/>
          </a:bodyPr>
          <a:lstStyle/>
          <a:p>
            <a:pPr algn="ctr"/>
            <a:r>
              <a:rPr lang="en-US" sz="2800" dirty="0">
                <a:latin typeface="Calibri"/>
                <a:cs typeface="Calibri"/>
              </a:rPr>
              <a:t>Do what </a:t>
            </a:r>
            <a:r>
              <a:rPr lang="en-US" sz="2800" dirty="0">
                <a:latin typeface="Calibri"/>
                <a:cs typeface="Calibri"/>
                <a:sym typeface="Symbol" pitchFamily="18" charset="2"/>
              </a:rPr>
              <a:t></a:t>
            </a:r>
            <a:r>
              <a:rPr lang="en-US" sz="2800" dirty="0">
                <a:latin typeface="Calibri"/>
                <a:cs typeface="Calibri"/>
              </a:rPr>
              <a:t> says to do</a:t>
            </a:r>
          </a:p>
        </p:txBody>
      </p:sp>
      <p:sp>
        <p:nvSpPr>
          <p:cNvPr id="4" name="Slide Number Placeholder 3">
            <a:extLst>
              <a:ext uri="{FF2B5EF4-FFF2-40B4-BE49-F238E27FC236}">
                <a16:creationId xmlns:a16="http://schemas.microsoft.com/office/drawing/2014/main" id="{C19F3E08-8DEA-7A49-9172-EAD889633945}"/>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5118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Utilities for a Fixed Policy</a:t>
            </a:r>
          </a:p>
        </p:txBody>
      </p:sp>
      <p:sp>
        <p:nvSpPr>
          <p:cNvPr id="1727491" name="Rectangle 3"/>
          <p:cNvSpPr>
            <a:spLocks noGrp="1" noChangeArrowheads="1"/>
          </p:cNvSpPr>
          <p:nvPr>
            <p:ph idx="1"/>
          </p:nvPr>
        </p:nvSpPr>
        <p:spPr/>
        <p:txBody>
          <a:bodyPr/>
          <a:lstStyle/>
          <a:p>
            <a:r>
              <a:rPr lang="en-US" dirty="0"/>
              <a:t>Another basic operation: compute the utility of a state </a:t>
            </a:r>
            <a:r>
              <a:rPr lang="en-US" i="1" dirty="0"/>
              <a:t>s</a:t>
            </a:r>
            <a:r>
              <a:rPr lang="en-US" dirty="0"/>
              <a:t> under a fixed (generally non-optimal) policy</a:t>
            </a:r>
          </a:p>
          <a:p>
            <a:endParaRPr lang="en-US" dirty="0"/>
          </a:p>
          <a:p>
            <a:r>
              <a:rPr lang="en-US" dirty="0"/>
              <a:t>Define the utility of a state </a:t>
            </a:r>
            <a:r>
              <a:rPr lang="en-US" i="1" dirty="0"/>
              <a:t>s</a:t>
            </a:r>
            <a:r>
              <a:rPr lang="en-US" dirty="0"/>
              <a:t>, under a fixed policy </a:t>
            </a:r>
            <a:r>
              <a:rPr lang="en-US" dirty="0">
                <a:sym typeface="Symbol" pitchFamily="18" charset="2"/>
              </a:rPr>
              <a:t></a:t>
            </a:r>
            <a:r>
              <a:rPr lang="en-US" dirty="0"/>
              <a:t>:</a:t>
            </a:r>
          </a:p>
          <a:p>
            <a:pPr lvl="1"/>
            <a:r>
              <a:rPr lang="en-US" dirty="0"/>
              <a:t>V</a:t>
            </a:r>
            <a:r>
              <a:rPr lang="en-US" baseline="-25000" dirty="0">
                <a:sym typeface="Symbol" pitchFamily="18" charset="2"/>
              </a:rPr>
              <a:t></a:t>
            </a:r>
            <a:r>
              <a:rPr lang="en-US" dirty="0"/>
              <a:t>(s) = expected total discounted rewards starting in </a:t>
            </a:r>
            <a:r>
              <a:rPr lang="en-US" i="1" dirty="0"/>
              <a:t>s</a:t>
            </a:r>
            <a:r>
              <a:rPr lang="en-US" dirty="0"/>
              <a:t> and following </a:t>
            </a:r>
            <a:r>
              <a:rPr lang="en-US" dirty="0">
                <a:sym typeface="Symbol" pitchFamily="18" charset="2"/>
              </a:rPr>
              <a:t></a:t>
            </a:r>
            <a:endParaRPr lang="en-US" dirty="0"/>
          </a:p>
          <a:p>
            <a:endParaRPr lang="en-US" dirty="0"/>
          </a:p>
          <a:p>
            <a:r>
              <a:rPr lang="en-US" dirty="0"/>
              <a:t>Recursive relation (one-step look-ahead / Bellman equation):</a:t>
            </a:r>
          </a:p>
        </p:txBody>
      </p:sp>
      <p:pic>
        <p:nvPicPr>
          <p:cNvPr id="61" name="Picture 60" descr="txp_fig"/>
          <p:cNvPicPr>
            <a:picLocks noChangeAspect="1"/>
          </p:cNvPicPr>
          <p:nvPr>
            <p:custDataLst>
              <p:tags r:id="rId1"/>
            </p:custDataLst>
          </p:nvPr>
        </p:nvPicPr>
        <p:blipFill>
          <a:blip r:embed="rId3" cstate="print"/>
          <a:stretch>
            <a:fillRect/>
          </a:stretch>
        </p:blipFill>
        <p:spPr bwMode="auto">
          <a:xfrm>
            <a:off x="1401321" y="5246816"/>
            <a:ext cx="9196851" cy="840018"/>
          </a:xfrm>
          <a:prstGeom prst="rect">
            <a:avLst/>
          </a:prstGeom>
          <a:noFill/>
          <a:ln/>
          <a:effectLst/>
        </p:spPr>
      </p:pic>
      <p:grpSp>
        <p:nvGrpSpPr>
          <p:cNvPr id="46" name="Group 45"/>
          <p:cNvGrpSpPr>
            <a:grpSpLocks/>
          </p:cNvGrpSpPr>
          <p:nvPr/>
        </p:nvGrpSpPr>
        <p:grpSpPr bwMode="auto">
          <a:xfrm>
            <a:off x="9324344" y="1600200"/>
            <a:ext cx="2631965" cy="2837793"/>
            <a:chOff x="2381" y="1401"/>
            <a:chExt cx="1202" cy="1296"/>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51"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54" name="Text Box 20"/>
            <p:cNvSpPr txBox="1">
              <a:spLocks noChangeArrowheads="1"/>
            </p:cNvSpPr>
            <p:nvPr/>
          </p:nvSpPr>
          <p:spPr bwMode="auto">
            <a:xfrm>
              <a:off x="2381" y="2281"/>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56" name="Text Box 22"/>
            <p:cNvSpPr txBox="1">
              <a:spLocks noChangeArrowheads="1"/>
            </p:cNvSpPr>
            <p:nvPr/>
          </p:nvSpPr>
          <p:spPr bwMode="auto">
            <a:xfrm>
              <a:off x="3042" y="245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dirty="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C2B4488-7821-DA46-B155-A3DD5461E13A}"/>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2178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a:t>
            </a:r>
          </a:p>
        </p:txBody>
      </p:sp>
      <p:pic>
        <p:nvPicPr>
          <p:cNvPr id="4" name="Picture 3" descr="txp_fig"/>
          <p:cNvPicPr>
            <a:picLocks noChangeAspect="1"/>
          </p:cNvPicPr>
          <p:nvPr>
            <p:custDataLst>
              <p:tags r:id="rId1"/>
            </p:custDataLst>
          </p:nvPr>
        </p:nvPicPr>
        <p:blipFill>
          <a:blip r:embed="rId4" cstate="print"/>
          <a:stretch>
            <a:fillRect/>
          </a:stretch>
        </p:blipFill>
        <p:spPr bwMode="auto">
          <a:xfrm>
            <a:off x="1256151" y="4795592"/>
            <a:ext cx="9196851" cy="840018"/>
          </a:xfrm>
          <a:prstGeom prst="rect">
            <a:avLst/>
          </a:prstGeom>
          <a:noFill/>
          <a:ln/>
          <a:effectLst/>
        </p:spPr>
      </p:pic>
      <p:pic>
        <p:nvPicPr>
          <p:cNvPr id="5" name="Picture 4" descr="txp_fig"/>
          <p:cNvPicPr>
            <a:picLocks noChangeAspect="1"/>
          </p:cNvPicPr>
          <p:nvPr>
            <p:custDataLst>
              <p:tags r:id="rId2"/>
            </p:custDataLst>
          </p:nvPr>
        </p:nvPicPr>
        <p:blipFill>
          <a:blip r:embed="rId5" cstate="print"/>
          <a:stretch>
            <a:fillRect/>
          </a:stretch>
        </p:blipFill>
        <p:spPr bwMode="auto">
          <a:xfrm>
            <a:off x="1181511" y="2601302"/>
            <a:ext cx="9346132" cy="928920"/>
          </a:xfrm>
          <a:prstGeom prst="rect">
            <a:avLst/>
          </a:prstGeom>
          <a:noFill/>
          <a:ln/>
          <a:effectLst/>
        </p:spPr>
      </p:pic>
      <p:sp>
        <p:nvSpPr>
          <p:cNvPr id="3" name="Slide Number Placeholder 2">
            <a:extLst>
              <a:ext uri="{FF2B5EF4-FFF2-40B4-BE49-F238E27FC236}">
                <a16:creationId xmlns:a16="http://schemas.microsoft.com/office/drawing/2014/main" id="{D7338126-859E-2248-9F15-A53C3B0D5501}"/>
              </a:ext>
            </a:extLst>
          </p:cNvPr>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14084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72432" cy="835784"/>
          </a:xfrm>
        </p:spPr>
        <p:txBody>
          <a:bodyPr/>
          <a:lstStyle/>
          <a:p>
            <a:r>
              <a:rPr lang="en-US" dirty="0"/>
              <a:t>Recall: MDP Optimal Quantities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25653" y="1116476"/>
                <a:ext cx="7328259" cy="5730442"/>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fontAlgn="base">
                  <a:lnSpc>
                    <a:spcPct val="80000"/>
                  </a:lnSpc>
                  <a:spcBef>
                    <a:spcPct val="20000"/>
                  </a:spcBef>
                  <a:spcAft>
                    <a:spcPct val="0"/>
                  </a:spcAft>
                  <a:defRPr/>
                </a:pPr>
                <a:r>
                  <a:rPr lang="en-US" sz="2800" kern="0" dirty="0">
                    <a:latin typeface="Calibri" pitchFamily="34" charset="0"/>
                  </a:rPr>
                  <a:t>A policy </a:t>
                </a:r>
                <a14:m>
                  <m:oMath xmlns:m="http://schemas.openxmlformats.org/officeDocument/2006/math">
                    <m:r>
                      <a:rPr lang="en-US" sz="2800" b="0" i="1" kern="0" smtClean="0">
                        <a:latin typeface="Cambria Math" panose="02040503050406030204" pitchFamily="18" charset="0"/>
                      </a:rPr>
                      <m:t>𝜋</m:t>
                    </m:r>
                  </m:oMath>
                </a14:m>
                <a:r>
                  <a:rPr lang="en-US" sz="2800" kern="0" dirty="0">
                    <a:latin typeface="Calibri" pitchFamily="34" charset="0"/>
                  </a:rPr>
                  <a:t>: map of states to actions</a:t>
                </a: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latin typeface="Calibri" pitchFamily="34" charset="0"/>
                  </a:rPr>
                  <a:t>The </a:t>
                </a:r>
                <a:r>
                  <a:rPr lang="en-US" sz="2800" kern="0" dirty="0">
                    <a:solidFill>
                      <a:schemeClr val="tx2"/>
                    </a:solidFill>
                    <a:latin typeface="Calibri" pitchFamily="34" charset="0"/>
                  </a:rPr>
                  <a:t>optimal policy</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(s) = optimal action from state s</a:t>
                </a:r>
              </a:p>
              <a:p>
                <a:pPr lvl="0" fontAlgn="base">
                  <a:lnSpc>
                    <a:spcPct val="80000"/>
                  </a:lnSpc>
                  <a:spcBef>
                    <a:spcPct val="20000"/>
                  </a:spcBef>
                  <a:spcAft>
                    <a:spcPct val="0"/>
                  </a:spcAft>
                  <a:defRPr/>
                </a:pPr>
                <a:endParaRPr lang="en-US" sz="2800" kern="0" dirty="0">
                  <a:latin typeface="Calibri" pitchFamily="34" charset="0"/>
                </a:endParaRPr>
              </a:p>
              <a:p>
                <a:pPr lvl="0" fontAlgn="base">
                  <a:lnSpc>
                    <a:spcPct val="80000"/>
                  </a:lnSpc>
                  <a:spcBef>
                    <a:spcPct val="20000"/>
                  </a:spcBef>
                  <a:spcAft>
                    <a:spcPct val="0"/>
                  </a:spcAft>
                  <a:defRPr/>
                </a:pPr>
                <a:r>
                  <a:rPr lang="en-US" sz="2800" kern="0" dirty="0">
                    <a:latin typeface="Calibri" pitchFamily="34" charset="0"/>
                  </a:rPr>
                  <a:t>V</a:t>
                </a:r>
                <a:r>
                  <a:rPr lang="en-US" sz="2800" kern="0" dirty="0">
                    <a:solidFill>
                      <a:schemeClr val="tx1"/>
                    </a:solidFill>
                    <a:latin typeface="Calibri" pitchFamily="34" charset="0"/>
                  </a:rPr>
                  <a:t>alue function of a policy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r>
                          <a:rPr lang="en-US" sz="2800" kern="0">
                            <a:solidFill>
                              <a:schemeClr val="tx1"/>
                            </a:solidFill>
                            <a:latin typeface="Cambria Math" panose="02040503050406030204" pitchFamily="18" charset="0"/>
                          </a:rPr>
                          <m:t>𝜋</m:t>
                        </m:r>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r>
                  <a:rPr lang="en-US" sz="2800" kern="0" dirty="0">
                    <a:solidFill>
                      <a:schemeClr val="tx1"/>
                    </a:solidFill>
                    <a:latin typeface="Calibri" pitchFamily="34" charset="0"/>
                  </a:rPr>
                  <a:t>: expected utility starting in s and acting according to </a:t>
                </a:r>
                <a14:m>
                  <m:oMath xmlns:m="http://schemas.openxmlformats.org/officeDocument/2006/math">
                    <m:r>
                      <a:rPr lang="en-US" sz="2800" kern="0">
                        <a:solidFill>
                          <a:schemeClr val="tx1"/>
                        </a:solidFill>
                        <a:latin typeface="Cambria Math" panose="02040503050406030204" pitchFamily="18" charset="0"/>
                      </a:rPr>
                      <m:t>𝜋</m:t>
                    </m:r>
                  </m:oMath>
                </a14:m>
                <a:endParaRPr lang="en-US" sz="2800" kern="0" dirty="0">
                  <a:solidFill>
                    <a:schemeClr val="tx1"/>
                  </a:solidFill>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solidFill>
                      <a:schemeClr val="tx1"/>
                    </a:solidFill>
                    <a:latin typeface="Calibri" pitchFamily="34" charset="0"/>
                  </a:rPr>
                  <a:t>Optimal value function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(s) </a:t>
                </a:r>
                <a:r>
                  <a:rPr kumimoji="0" lang="en-US" sz="2800" b="0" i="0" u="none" strike="noStrike" kern="0" cap="none" spc="0" normalizeH="0" baseline="0" noProof="0" dirty="0">
                    <a:ln>
                      <a:noFill/>
                    </a:ln>
                    <a:solidFill>
                      <a:schemeClr val="tx1"/>
                    </a:solidFill>
                    <a:effectLst/>
                    <a:uLnTx/>
                    <a:uFillTx/>
                    <a:latin typeface="Calibri" pitchFamily="34" charset="0"/>
                  </a:rPr>
                  <a:t>=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sSup>
                          <m:sSupPr>
                            <m:ctrlPr>
                              <a:rPr lang="en-US" sz="2800" b="0" i="1" kern="0" smtClea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𝜋</m:t>
                            </m:r>
                          </m:e>
                          <m:sup>
                            <m:r>
                              <a:rPr lang="en-US" sz="2800" b="0" i="0" kern="0" smtClean="0">
                                <a:solidFill>
                                  <a:schemeClr val="tx1"/>
                                </a:solidFill>
                                <a:latin typeface="Cambria Math" panose="02040503050406030204" pitchFamily="18" charset="0"/>
                              </a:rPr>
                              <m:t>∗</m:t>
                            </m:r>
                          </m:sup>
                        </m:sSup>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a:p>
                <a:pPr marR="0" lvl="0" algn="l" defTabSz="914400" rtl="0" eaLnBrk="1" fontAlgn="base" latinLnBrk="0" hangingPunct="1">
                  <a:lnSpc>
                    <a:spcPct val="80000"/>
                  </a:lnSpc>
                  <a:spcBef>
                    <a:spcPct val="20000"/>
                  </a:spcBef>
                  <a:spcAft>
                    <a:spcPct val="0"/>
                  </a:spcAft>
                  <a:buClr>
                    <a:schemeClr val="accent2"/>
                  </a:buClr>
                  <a:buSzTx/>
                  <a:tabLst/>
                  <a:defRPr/>
                </a:pPr>
                <a:endParaRPr kumimoji="0" lang="en-US" sz="2800" b="0" i="0" u="none" strike="noStrike" kern="0" cap="none" spc="0" normalizeH="0" baseline="0" noProof="0" dirty="0">
                  <a:ln>
                    <a:noFill/>
                  </a:ln>
                  <a:solidFill>
                    <a:schemeClr val="accent2"/>
                  </a:solidFill>
                  <a:effectLst/>
                  <a:uLnTx/>
                  <a:uFillTx/>
                  <a:latin typeface="Calibri" pitchFamily="34" charset="0"/>
                  <a:ea typeface="+mn-ea"/>
                  <a:cs typeface="+mn-cs"/>
                </a:endParaRPr>
              </a:p>
              <a:p>
                <a:pPr fontAlgn="base">
                  <a:lnSpc>
                    <a:spcPct val="80000"/>
                  </a:lnSpc>
                  <a:spcBef>
                    <a:spcPct val="20000"/>
                  </a:spcBef>
                  <a:spcAft>
                    <a:spcPct val="0"/>
                  </a:spcAft>
                  <a:defRPr/>
                </a:pPr>
                <a:r>
                  <a:rPr lang="en-US" sz="2800" kern="0" dirty="0">
                    <a:latin typeface="Calibri" pitchFamily="34" charset="0"/>
                  </a:rPr>
                  <a:t>Q function of a policy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r>
                          <a:rPr lang="en-US" sz="2800" kern="0">
                            <a:latin typeface="Cambria Math" panose="02040503050406030204" pitchFamily="18" charset="0"/>
                          </a:rPr>
                          <m:t>𝜋</m:t>
                        </m:r>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r>
                  <a:rPr lang="en-US" sz="2800" kern="0" dirty="0">
                    <a:latin typeface="Calibri" pitchFamily="34" charset="0"/>
                  </a:rPr>
                  <a:t>: expected utility starting out having taken action a from state s and (thereafter) acting according to </a:t>
                </a:r>
                <a14:m>
                  <m:oMath xmlns:m="http://schemas.openxmlformats.org/officeDocument/2006/math">
                    <m:r>
                      <a:rPr lang="en-US" sz="2800" kern="0">
                        <a:latin typeface="Cambria Math" panose="02040503050406030204" pitchFamily="18" charset="0"/>
                      </a:rPr>
                      <m:t>𝜋</m:t>
                    </m:r>
                  </m:oMath>
                </a14:m>
                <a:endParaRPr lang="en-US" sz="2800" kern="0" dirty="0">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kumimoji="0" lang="en-US" sz="2800" b="0" i="0" u="none" strike="noStrike" kern="0" cap="none" spc="0" normalizeH="0" baseline="0" noProof="0" dirty="0">
                    <a:ln>
                      <a:noFill/>
                    </a:ln>
                    <a:solidFill>
                      <a:srgbClr val="008000"/>
                    </a:solidFill>
                    <a:effectLst/>
                    <a:uLnTx/>
                    <a:uFillTx/>
                    <a:latin typeface="Calibri" pitchFamily="34" charset="0"/>
                    <a:ea typeface="+mn-ea"/>
                    <a:cs typeface="+mn-cs"/>
                  </a:rPr>
                  <a:t>Optimal Q </a:t>
                </a:r>
                <a:r>
                  <a:rPr lang="en-US" sz="2800" kern="0" dirty="0">
                    <a:solidFill>
                      <a:srgbClr val="008000"/>
                    </a:solidFill>
                    <a:latin typeface="Calibri" pitchFamily="34" charset="0"/>
                  </a:rPr>
                  <a:t>function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 :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a:t>
                </a:r>
                <a:r>
                  <a:rPr lang="en-US" sz="2800" kern="0" dirty="0" err="1">
                    <a:solidFill>
                      <a:srgbClr val="008000"/>
                    </a:solidFill>
                    <a:latin typeface="Calibri" pitchFamily="34" charset="0"/>
                  </a:rPr>
                  <a:t>s,a</a:t>
                </a:r>
                <a:r>
                  <a:rPr lang="en-US" sz="2800" kern="0" dirty="0">
                    <a:solidFill>
                      <a:srgbClr val="008000"/>
                    </a:solidFill>
                    <a:latin typeface="Calibri" pitchFamily="34" charset="0"/>
                  </a:rPr>
                  <a:t>) </a:t>
                </a:r>
                <a:r>
                  <a:rPr kumimoji="0" lang="en-US" sz="2800" b="0" i="0" u="none" strike="noStrike" kern="0" cap="none" spc="0" normalizeH="0" baseline="0" noProof="0" dirty="0">
                    <a:ln>
                      <a:noFill/>
                    </a:ln>
                    <a:effectLst/>
                    <a:uLnTx/>
                    <a:uFillTx/>
                    <a:latin typeface="Calibri" pitchFamily="34" charset="0"/>
                  </a:rPr>
                  <a:t>=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sSup>
                          <m:sSupPr>
                            <m:ctrlPr>
                              <a:rPr lang="en-US" sz="2800" b="0" i="1" kern="0" smtClean="0">
                                <a:latin typeface="Cambria Math" panose="02040503050406030204" pitchFamily="18" charset="0"/>
                              </a:rPr>
                            </m:ctrlPr>
                          </m:sSupPr>
                          <m:e>
                            <m:r>
                              <a:rPr lang="en-US" sz="2800" kern="0">
                                <a:latin typeface="Cambria Math" panose="02040503050406030204" pitchFamily="18" charset="0"/>
                              </a:rPr>
                              <m:t>𝜋</m:t>
                            </m:r>
                          </m:e>
                          <m:sup>
                            <m:r>
                              <a:rPr lang="en-US" sz="2800" b="0" i="0" kern="0" smtClean="0">
                                <a:latin typeface="Cambria Math" panose="02040503050406030204" pitchFamily="18" charset="0"/>
                              </a:rPr>
                              <m:t>∗</m:t>
                            </m:r>
                          </m:sup>
                        </m:sSup>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25653" y="1116476"/>
                <a:ext cx="7328259" cy="5730442"/>
              </a:xfrm>
              <a:prstGeom prst="rect">
                <a:avLst/>
              </a:prstGeom>
              <a:blipFill>
                <a:blip r:embed="rId3"/>
                <a:stretch>
                  <a:fillRect l="-1730" t="-2434" r="-1384"/>
                </a:stretch>
              </a:blipFill>
              <a:ln w="9525">
                <a:noFill/>
                <a:miter lim="800000"/>
                <a:headEnd/>
                <a:tailEnd/>
              </a:ln>
            </p:spPr>
            <p:txBody>
              <a:bodyPr/>
              <a:lstStyle/>
              <a:p>
                <a:r>
                  <a:rPr lang="en-US">
                    <a:noFill/>
                  </a:rPr>
                  <a:t> </a:t>
                </a:r>
              </a:p>
            </p:txBody>
          </p:sp>
        </mc:Fallback>
      </mc:AlternateContent>
      <p:sp>
        <p:nvSpPr>
          <p:cNvPr id="5" name="AutoShape 4"/>
          <p:cNvSpPr>
            <a:spLocks noChangeArrowheads="1"/>
          </p:cNvSpPr>
          <p:nvPr/>
        </p:nvSpPr>
        <p:spPr bwMode="auto">
          <a:xfrm>
            <a:off x="9297832" y="1983004"/>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000">
              <a:latin typeface="Calibri"/>
              <a:cs typeface="Calibri"/>
            </a:endParaRPr>
          </a:p>
        </p:txBody>
      </p:sp>
      <p:sp>
        <p:nvSpPr>
          <p:cNvPr id="6" name="AutoShape 5"/>
          <p:cNvSpPr>
            <a:spLocks noChangeArrowheads="1"/>
          </p:cNvSpPr>
          <p:nvPr/>
        </p:nvSpPr>
        <p:spPr bwMode="auto">
          <a:xfrm>
            <a:off x="9180357" y="4242017"/>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000">
              <a:latin typeface="Calibri"/>
              <a:cs typeface="Calibri"/>
            </a:endParaRPr>
          </a:p>
        </p:txBody>
      </p:sp>
      <p:sp>
        <p:nvSpPr>
          <p:cNvPr id="7" name="Line 7"/>
          <p:cNvSpPr>
            <a:spLocks noChangeShapeType="1"/>
          </p:cNvSpPr>
          <p:nvPr/>
        </p:nvSpPr>
        <p:spPr bwMode="auto">
          <a:xfrm flipH="1">
            <a:off x="8069107" y="2271929"/>
            <a:ext cx="1403350" cy="806450"/>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8" name="Line 9"/>
          <p:cNvSpPr>
            <a:spLocks noChangeShapeType="1"/>
          </p:cNvSpPr>
          <p:nvPr/>
        </p:nvSpPr>
        <p:spPr bwMode="auto">
          <a:xfrm flipH="1">
            <a:off x="8946994" y="2271929"/>
            <a:ext cx="525463" cy="806450"/>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9" name="Line 10"/>
          <p:cNvSpPr>
            <a:spLocks noChangeShapeType="1"/>
          </p:cNvSpPr>
          <p:nvPr/>
        </p:nvSpPr>
        <p:spPr bwMode="auto">
          <a:xfrm>
            <a:off x="9472457" y="2271929"/>
            <a:ext cx="525462" cy="690563"/>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0" name="Oval 11"/>
          <p:cNvSpPr>
            <a:spLocks noChangeArrowheads="1"/>
          </p:cNvSpPr>
          <p:nvPr/>
        </p:nvSpPr>
        <p:spPr bwMode="auto">
          <a:xfrm>
            <a:off x="8829519" y="3078379"/>
            <a:ext cx="292100" cy="287338"/>
          </a:xfrm>
          <a:prstGeom prst="ellipse">
            <a:avLst/>
          </a:prstGeom>
          <a:solidFill>
            <a:srgbClr val="008000"/>
          </a:solidFill>
          <a:ln w="9525">
            <a:solidFill>
              <a:schemeClr val="tx1"/>
            </a:solidFill>
            <a:round/>
            <a:headEnd/>
            <a:tailEnd/>
          </a:ln>
        </p:spPr>
        <p:txBody>
          <a:bodyPr wrap="none" anchor="ctr"/>
          <a:lstStyle/>
          <a:p>
            <a:endParaRPr lang="en-US" sz="2000">
              <a:latin typeface="Calibri"/>
              <a:cs typeface="Calibri"/>
            </a:endParaRPr>
          </a:p>
        </p:txBody>
      </p:sp>
      <p:sp>
        <p:nvSpPr>
          <p:cNvPr id="11" name="Line 13"/>
          <p:cNvSpPr>
            <a:spLocks noChangeShapeType="1"/>
          </p:cNvSpPr>
          <p:nvPr/>
        </p:nvSpPr>
        <p:spPr bwMode="auto">
          <a:xfrm flipH="1">
            <a:off x="8261194" y="3365717"/>
            <a:ext cx="690563" cy="4651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2" name="Line 14"/>
          <p:cNvSpPr>
            <a:spLocks noChangeShapeType="1"/>
          </p:cNvSpPr>
          <p:nvPr/>
        </p:nvSpPr>
        <p:spPr bwMode="auto">
          <a:xfrm>
            <a:off x="8951757" y="3365717"/>
            <a:ext cx="757237" cy="3889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3" name="Line 15"/>
          <p:cNvSpPr>
            <a:spLocks noChangeShapeType="1"/>
          </p:cNvSpPr>
          <p:nvPr/>
        </p:nvSpPr>
        <p:spPr bwMode="auto">
          <a:xfrm flipH="1">
            <a:off x="8510432" y="3365717"/>
            <a:ext cx="441325" cy="863600"/>
          </a:xfrm>
          <a:prstGeom prst="line">
            <a:avLst/>
          </a:prstGeom>
          <a:noFill/>
          <a:ln w="9525">
            <a:solidFill>
              <a:schemeClr val="bg1"/>
            </a:solidFill>
            <a:prstDash val="dash"/>
            <a:round/>
            <a:headEnd/>
            <a:tailEnd type="triangle" w="med" len="med"/>
          </a:ln>
        </p:spPr>
        <p:txBody>
          <a:bodyPr/>
          <a:lstStyle/>
          <a:p>
            <a:endParaRPr lang="en-US" sz="2000">
              <a:latin typeface="Calibri"/>
              <a:cs typeface="Calibri"/>
            </a:endParaRPr>
          </a:p>
        </p:txBody>
      </p:sp>
      <p:sp>
        <p:nvSpPr>
          <p:cNvPr id="14" name="Line 16"/>
          <p:cNvSpPr>
            <a:spLocks noChangeShapeType="1"/>
          </p:cNvSpPr>
          <p:nvPr/>
        </p:nvSpPr>
        <p:spPr bwMode="auto">
          <a:xfrm>
            <a:off x="8951757" y="3365717"/>
            <a:ext cx="423862" cy="863600"/>
          </a:xfrm>
          <a:prstGeom prst="line">
            <a:avLst/>
          </a:prstGeom>
          <a:noFill/>
          <a:ln w="28575">
            <a:solidFill>
              <a:srgbClr val="C00000"/>
            </a:solidFill>
            <a:round/>
            <a:headEnd/>
            <a:tailEnd type="triangle" w="med" len="med"/>
          </a:ln>
        </p:spPr>
        <p:txBody>
          <a:bodyPr/>
          <a:lstStyle/>
          <a:p>
            <a:endParaRPr lang="en-US" sz="2000">
              <a:latin typeface="Calibri"/>
              <a:cs typeface="Calibri"/>
            </a:endParaRPr>
          </a:p>
        </p:txBody>
      </p:sp>
      <p:sp>
        <p:nvSpPr>
          <p:cNvPr id="15" name="Text Box 17"/>
          <p:cNvSpPr txBox="1">
            <a:spLocks noChangeArrowheads="1"/>
          </p:cNvSpPr>
          <p:nvPr/>
        </p:nvSpPr>
        <p:spPr bwMode="auto">
          <a:xfrm>
            <a:off x="9239094" y="2513229"/>
            <a:ext cx="29210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a</a:t>
            </a:r>
          </a:p>
        </p:txBody>
      </p:sp>
      <p:sp>
        <p:nvSpPr>
          <p:cNvPr id="16" name="Text Box 18"/>
          <p:cNvSpPr txBox="1">
            <a:spLocks noChangeArrowheads="1"/>
          </p:cNvSpPr>
          <p:nvPr/>
        </p:nvSpPr>
        <p:spPr bwMode="auto">
          <a:xfrm>
            <a:off x="9648669" y="1983004"/>
            <a:ext cx="292100" cy="400110"/>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a:t>
            </a:r>
          </a:p>
        </p:txBody>
      </p:sp>
      <p:sp>
        <p:nvSpPr>
          <p:cNvPr id="17" name="Text Box 19"/>
          <p:cNvSpPr txBox="1">
            <a:spLocks noChangeArrowheads="1"/>
          </p:cNvSpPr>
          <p:nvPr/>
        </p:nvSpPr>
        <p:spPr bwMode="auto">
          <a:xfrm>
            <a:off x="9556594" y="4229317"/>
            <a:ext cx="381000" cy="400110"/>
          </a:xfrm>
          <a:prstGeom prst="rect">
            <a:avLst/>
          </a:prstGeom>
          <a:noFill/>
          <a:ln w="9525">
            <a:noFill/>
            <a:miter lim="800000"/>
            <a:headEnd/>
            <a:tailEnd/>
          </a:ln>
        </p:spPr>
        <p:txBody>
          <a:bodyPr>
            <a:spAutoFit/>
          </a:bodyPr>
          <a:lstStyle/>
          <a:p>
            <a:pPr algn="r" rtl="1">
              <a:spcBef>
                <a:spcPct val="50000"/>
              </a:spcBef>
            </a:pPr>
            <a:r>
              <a:rPr lang="en-US" sz="2000">
                <a:solidFill>
                  <a:srgbClr val="0000FF"/>
                </a:solidFill>
                <a:latin typeface="Calibri"/>
                <a:cs typeface="Calibri"/>
              </a:rPr>
              <a:t>s’</a:t>
            </a:r>
          </a:p>
        </p:txBody>
      </p:sp>
      <p:sp>
        <p:nvSpPr>
          <p:cNvPr id="18" name="Text Box 20"/>
          <p:cNvSpPr txBox="1">
            <a:spLocks noChangeArrowheads="1"/>
          </p:cNvSpPr>
          <p:nvPr/>
        </p:nvSpPr>
        <p:spPr bwMode="auto">
          <a:xfrm>
            <a:off x="9121619" y="3078379"/>
            <a:ext cx="584200" cy="400110"/>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a:t>
            </a:r>
          </a:p>
        </p:txBody>
      </p:sp>
      <p:sp>
        <p:nvSpPr>
          <p:cNvPr id="19" name="Line 22"/>
          <p:cNvSpPr>
            <a:spLocks noChangeShapeType="1"/>
          </p:cNvSpPr>
          <p:nvPr/>
        </p:nvSpPr>
        <p:spPr bwMode="auto">
          <a:xfrm flipH="1">
            <a:off x="7953219" y="4518242"/>
            <a:ext cx="1401763" cy="403225"/>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0" name="Line 24"/>
          <p:cNvSpPr>
            <a:spLocks noChangeShapeType="1"/>
          </p:cNvSpPr>
          <p:nvPr/>
        </p:nvSpPr>
        <p:spPr bwMode="auto">
          <a:xfrm flipH="1">
            <a:off x="8829519" y="4518242"/>
            <a:ext cx="525463" cy="403225"/>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21" name="Line 25"/>
          <p:cNvSpPr>
            <a:spLocks noChangeShapeType="1"/>
          </p:cNvSpPr>
          <p:nvPr/>
        </p:nvSpPr>
        <p:spPr bwMode="auto">
          <a:xfrm>
            <a:off x="9354982" y="4518242"/>
            <a:ext cx="527050" cy="34448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2" name="Text Box 27"/>
          <p:cNvSpPr txBox="1">
            <a:spLocks noChangeArrowheads="1"/>
          </p:cNvSpPr>
          <p:nvPr/>
        </p:nvSpPr>
        <p:spPr bwMode="auto">
          <a:xfrm>
            <a:off x="10195639" y="3813818"/>
            <a:ext cx="1606201" cy="830997"/>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rPr>
              <a:t>(</a:t>
            </a:r>
            <a:r>
              <a:rPr lang="en-US" sz="2400" dirty="0" err="1">
                <a:solidFill>
                  <a:srgbClr val="C00000"/>
                </a:solidFill>
                <a:latin typeface="Calibri"/>
                <a:cs typeface="Calibri"/>
              </a:rPr>
              <a:t>s,a,s</a:t>
            </a:r>
            <a:r>
              <a:rPr lang="en-US" sz="2400" dirty="0">
                <a:solidFill>
                  <a:srgbClr val="C00000"/>
                </a:solidFill>
                <a:latin typeface="Calibri"/>
                <a:cs typeface="Calibri"/>
              </a:rPr>
              <a:t>’) is a </a:t>
            </a:r>
            <a:br>
              <a:rPr lang="en-US" sz="2400" dirty="0">
                <a:solidFill>
                  <a:srgbClr val="C00000"/>
                </a:solidFill>
                <a:latin typeface="Calibri"/>
                <a:cs typeface="Calibri"/>
              </a:rPr>
            </a:br>
            <a:r>
              <a:rPr lang="en-US" sz="2400" i="1" dirty="0">
                <a:solidFill>
                  <a:srgbClr val="C00000"/>
                </a:solidFill>
                <a:latin typeface="Calibri"/>
                <a:cs typeface="Calibri"/>
              </a:rPr>
              <a:t>transition</a:t>
            </a:r>
          </a:p>
        </p:txBody>
      </p:sp>
      <p:sp>
        <p:nvSpPr>
          <p:cNvPr id="23" name="Text Box 28"/>
          <p:cNvSpPr txBox="1">
            <a:spLocks noChangeArrowheads="1"/>
          </p:cNvSpPr>
          <p:nvPr/>
        </p:nvSpPr>
        <p:spPr bwMode="auto">
          <a:xfrm>
            <a:off x="8489794" y="3781642"/>
            <a:ext cx="81915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s,a,s’</a:t>
            </a:r>
          </a:p>
        </p:txBody>
      </p:sp>
      <p:sp>
        <p:nvSpPr>
          <p:cNvPr id="24" name="Text Box 30"/>
          <p:cNvSpPr txBox="1">
            <a:spLocks noChangeArrowheads="1"/>
          </p:cNvSpPr>
          <p:nvPr/>
        </p:nvSpPr>
        <p:spPr bwMode="auto">
          <a:xfrm>
            <a:off x="10288432" y="1849654"/>
            <a:ext cx="1052512" cy="830997"/>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 is a </a:t>
            </a:r>
            <a:r>
              <a:rPr lang="en-US" sz="2400" i="1" dirty="0">
                <a:solidFill>
                  <a:srgbClr val="0000FF"/>
                </a:solidFill>
                <a:latin typeface="Calibri"/>
                <a:cs typeface="Calibri"/>
              </a:rPr>
              <a:t>state</a:t>
            </a:r>
          </a:p>
        </p:txBody>
      </p:sp>
      <p:sp>
        <p:nvSpPr>
          <p:cNvPr id="25" name="Text Box 32"/>
          <p:cNvSpPr txBox="1">
            <a:spLocks noChangeArrowheads="1"/>
          </p:cNvSpPr>
          <p:nvPr/>
        </p:nvSpPr>
        <p:spPr bwMode="auto">
          <a:xfrm>
            <a:off x="10216276" y="2675154"/>
            <a:ext cx="1702846" cy="1200329"/>
          </a:xfrm>
          <a:prstGeom prst="rect">
            <a:avLst/>
          </a:prstGeom>
          <a:noFill/>
          <a:ln w="9525">
            <a:noFill/>
            <a:miter lim="800000"/>
            <a:headEnd/>
            <a:tailEnd/>
          </a:ln>
        </p:spPr>
        <p:txBody>
          <a:bodyPr wrap="square">
            <a:spAutoFit/>
          </a:bodyPr>
          <a:lstStyle/>
          <a:p>
            <a:pPr>
              <a:spcBef>
                <a:spcPct val="50000"/>
              </a:spcBef>
            </a:pPr>
            <a:r>
              <a:rPr lang="en-US" sz="2400" dirty="0">
                <a:solidFill>
                  <a:srgbClr val="008000"/>
                </a:solidFill>
                <a:latin typeface="Calibri"/>
                <a:cs typeface="Calibri"/>
              </a:rPr>
              <a:t>(s, a) is a </a:t>
            </a:r>
            <a:r>
              <a:rPr lang="en-US" sz="2400" i="1" dirty="0">
                <a:solidFill>
                  <a:srgbClr val="008000"/>
                </a:solidFill>
                <a:latin typeface="Calibri"/>
                <a:cs typeface="Calibri"/>
              </a:rPr>
              <a:t>state-action pair</a:t>
            </a:r>
          </a:p>
        </p:txBody>
      </p:sp>
      <mc:AlternateContent xmlns:mc="http://schemas.openxmlformats.org/markup-compatibility/2006" xmlns:a14="http://schemas.microsoft.com/office/drawing/2010/main">
        <mc:Choice Requires="a14">
          <p:sp>
            <p:nvSpPr>
              <p:cNvPr id="3" name="TextBox 2"/>
              <p:cNvSpPr txBox="1"/>
              <p:nvPr/>
            </p:nvSpPr>
            <p:spPr>
              <a:xfrm>
                <a:off x="3498698" y="6243617"/>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98698" y="6243617"/>
                <a:ext cx="4412811" cy="461665"/>
              </a:xfrm>
              <a:prstGeom prst="rect">
                <a:avLst/>
              </a:prstGeom>
              <a:blipFill>
                <a:blip r:embed="rId4"/>
                <a:stretch>
                  <a:fillRect l="-2006" t="-13889" r="-6017" b="-27778"/>
                </a:stretch>
              </a:blipFill>
            </p:spPr>
            <p:txBody>
              <a:bodyPr/>
              <a:lstStyle/>
              <a:p>
                <a:r>
                  <a:rPr lang="en-US">
                    <a:noFill/>
                  </a:rPr>
                  <a:t> </a:t>
                </a:r>
              </a:p>
            </p:txBody>
          </p:sp>
        </mc:Fallback>
      </mc:AlternateContent>
      <p:sp>
        <p:nvSpPr>
          <p:cNvPr id="26" name="Slide Number Placeholder 25">
            <a:extLst>
              <a:ext uri="{FF2B5EF4-FFF2-40B4-BE49-F238E27FC236}">
                <a16:creationId xmlns:a16="http://schemas.microsoft.com/office/drawing/2014/main" id="{6103E3E4-1A0A-DE4E-BA9D-655CBA3CAFB6}"/>
              </a:ext>
            </a:extLst>
          </p:cNvPr>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26097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378427" y="1708295"/>
            <a:ext cx="4592932" cy="4562475"/>
          </a:xfrm>
          <a:prstGeom prst="rect">
            <a:avLst/>
          </a:prstGeom>
          <a:noFill/>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067023" y="1708295"/>
            <a:ext cx="4647754" cy="4562475"/>
          </a:xfrm>
          <a:prstGeom prst="rect">
            <a:avLst/>
          </a:prstGeom>
          <a:noFill/>
        </p:spPr>
      </p:pic>
      <p:sp>
        <p:nvSpPr>
          <p:cNvPr id="2" name="Title 1"/>
          <p:cNvSpPr>
            <a:spLocks noGrp="1"/>
          </p:cNvSpPr>
          <p:nvPr>
            <p:ph type="title"/>
          </p:nvPr>
        </p:nvSpPr>
        <p:spPr>
          <a:xfrm>
            <a:off x="609599" y="152718"/>
            <a:ext cx="10159999" cy="1371600"/>
          </a:xfrm>
        </p:spPr>
        <p:txBody>
          <a:bodyPr/>
          <a:lstStyle/>
          <a:p>
            <a:r>
              <a:rPr lang="en-US" dirty="0"/>
              <a:t>Example: Policy Evaluation</a:t>
            </a:r>
          </a:p>
        </p:txBody>
      </p:sp>
      <p:sp>
        <p:nvSpPr>
          <p:cNvPr id="4" name="Content Placeholder 3">
            <a:extLst>
              <a:ext uri="{FF2B5EF4-FFF2-40B4-BE49-F238E27FC236}">
                <a16:creationId xmlns:a16="http://schemas.microsoft.com/office/drawing/2014/main" id="{77256A95-817A-BF43-AF91-E9E4CD7EDDBC}"/>
              </a:ext>
            </a:extLst>
          </p:cNvPr>
          <p:cNvSpPr>
            <a:spLocks noGrp="1"/>
          </p:cNvSpPr>
          <p:nvPr>
            <p:ph idx="1"/>
          </p:nvPr>
        </p:nvSpPr>
        <p:spPr/>
        <p:txBody>
          <a:bodyPr/>
          <a:lstStyle/>
          <a:p>
            <a:endParaRPr lang="en-US"/>
          </a:p>
        </p:txBody>
      </p:sp>
      <p:sp>
        <p:nvSpPr>
          <p:cNvPr id="5" name="TextBox 4"/>
          <p:cNvSpPr txBox="1"/>
          <p:nvPr/>
        </p:nvSpPr>
        <p:spPr>
          <a:xfrm>
            <a:off x="1447800" y="178003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78003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sp>
        <p:nvSpPr>
          <p:cNvPr id="3" name="Slide Number Placeholder 2">
            <a:extLst>
              <a:ext uri="{FF2B5EF4-FFF2-40B4-BE49-F238E27FC236}">
                <a16:creationId xmlns:a16="http://schemas.microsoft.com/office/drawing/2014/main" id="{6D76F2C8-E696-C94B-97FE-9EE2C29D75FD}"/>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7091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a:xfrm>
            <a:off x="609600" y="152718"/>
            <a:ext cx="9491330" cy="1371600"/>
          </a:xfrm>
        </p:spPr>
        <p:txBody>
          <a:bodyPr/>
          <a:lstStyle/>
          <a:p>
            <a:r>
              <a:rPr lang="en-US" dirty="0"/>
              <a:t>Example: Policy Evaluation</a:t>
            </a:r>
          </a:p>
        </p:txBody>
      </p:sp>
      <p:sp>
        <p:nvSpPr>
          <p:cNvPr id="5" name="TextBox 4"/>
          <p:cNvSpPr txBox="1"/>
          <p:nvPr/>
        </p:nvSpPr>
        <p:spPr>
          <a:xfrm>
            <a:off x="1447800" y="169497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69497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262750" y="2232835"/>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58254" y="2256585"/>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D5E200A-1EA1-874B-8430-34E61678C35E}"/>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1960883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Policy Evaluation</a:t>
            </a:r>
          </a:p>
        </p:txBody>
      </p:sp>
      <p:sp>
        <p:nvSpPr>
          <p:cNvPr id="1728515" name="Rectangle 3"/>
          <p:cNvSpPr>
            <a:spLocks noGrp="1" noChangeArrowheads="1"/>
          </p:cNvSpPr>
          <p:nvPr>
            <p:ph idx="1"/>
          </p:nvPr>
        </p:nvSpPr>
        <p:spPr/>
        <p:txBody>
          <a:bodyPr>
            <a:normAutofit lnSpcReduction="10000"/>
          </a:bodyPr>
          <a:lstStyle/>
          <a:p>
            <a:r>
              <a:rPr lang="en-US" dirty="0"/>
              <a:t>How do we calculate the V’s for a fixed policy </a:t>
            </a:r>
            <a:r>
              <a:rPr lang="en-US" dirty="0">
                <a:sym typeface="Symbol" pitchFamily="18" charset="2"/>
              </a:rPr>
              <a:t></a:t>
            </a:r>
            <a:r>
              <a:rPr lang="en-US" dirty="0"/>
              <a:t>?</a:t>
            </a:r>
          </a:p>
          <a:p>
            <a:endParaRPr lang="en-US" dirty="0"/>
          </a:p>
          <a:p>
            <a:r>
              <a:rPr lang="en-US" dirty="0"/>
              <a:t>Idea 1: Turn recursive Bellman equations into updates</a:t>
            </a:r>
          </a:p>
          <a:p>
            <a:r>
              <a:rPr lang="en-US" dirty="0"/>
              <a:t>	(like value iteration)</a:t>
            </a:r>
          </a:p>
          <a:p>
            <a:endParaRPr lang="en-US" dirty="0"/>
          </a:p>
          <a:p>
            <a:endParaRPr lang="en-US" dirty="0"/>
          </a:p>
          <a:p>
            <a:endParaRPr lang="en-US" dirty="0"/>
          </a:p>
          <a:p>
            <a:endParaRPr lang="en-US" dirty="0"/>
          </a:p>
          <a:p>
            <a:endParaRPr lang="en-US" dirty="0"/>
          </a:p>
          <a:p>
            <a:r>
              <a:rPr lang="en-US" dirty="0"/>
              <a:t>O(|S</a:t>
            </a:r>
            <a:r>
              <a:rPr lang="en-US" baseline="30000" dirty="0"/>
              <a:t>2</a:t>
            </a:r>
            <a:r>
              <a:rPr lang="en-US" dirty="0"/>
              <a:t>|) time per iteration</a:t>
            </a:r>
          </a:p>
          <a:p>
            <a:endParaRPr lang="en-US" dirty="0"/>
          </a:p>
          <a:p>
            <a:endParaRPr lang="en-US" dirty="0"/>
          </a:p>
          <a:p>
            <a:endParaRPr lang="en-US" dirty="0"/>
          </a:p>
        </p:txBody>
      </p:sp>
      <p:pic>
        <p:nvPicPr>
          <p:cNvPr id="24" name="Picture 23" descr="txp_fig"/>
          <p:cNvPicPr>
            <a:picLocks noChangeAspect="1"/>
          </p:cNvPicPr>
          <p:nvPr>
            <p:custDataLst>
              <p:tags r:id="rId1"/>
            </p:custDataLst>
          </p:nvPr>
        </p:nvPicPr>
        <p:blipFill>
          <a:blip r:embed="rId4" cstate="print"/>
          <a:stretch>
            <a:fillRect/>
          </a:stretch>
        </p:blipFill>
        <p:spPr bwMode="auto">
          <a:xfrm>
            <a:off x="1300125" y="4415226"/>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300125" y="3805626"/>
            <a:ext cx="1502078" cy="330692"/>
          </a:xfrm>
          <a:prstGeom prst="rect">
            <a:avLst/>
          </a:prstGeom>
          <a:noFill/>
          <a:ln/>
          <a:effectLst/>
        </p:spPr>
      </p:pic>
      <p:grpSp>
        <p:nvGrpSpPr>
          <p:cNvPr id="9" name="Group 8"/>
          <p:cNvGrpSpPr>
            <a:grpSpLocks/>
          </p:cNvGrpSpPr>
          <p:nvPr/>
        </p:nvGrpSpPr>
        <p:grpSpPr bwMode="auto">
          <a:xfrm>
            <a:off x="9133489" y="1371600"/>
            <a:ext cx="2601310" cy="2815896"/>
            <a:chOff x="2395" y="1401"/>
            <a:chExt cx="1188" cy="1286"/>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4"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17" name="Text Box 20"/>
            <p:cNvSpPr txBox="1">
              <a:spLocks noChangeArrowheads="1"/>
            </p:cNvSpPr>
            <p:nvPr/>
          </p:nvSpPr>
          <p:spPr bwMode="auto">
            <a:xfrm>
              <a:off x="2395" y="2271"/>
              <a:ext cx="78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a:latin typeface="Calibri"/>
                  <a:cs typeface="Calibri"/>
                </a:rPr>
                <a:t>’</a:t>
              </a:r>
              <a:endParaRPr lang="en-US" sz="28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9"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0A486EC7-0F47-C747-94EE-997CB5053EF7}"/>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39674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8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5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Idea 2: Bellman Equation w.r.t. a given policy </a:t>
                </a:r>
                <a14:m>
                  <m:oMath xmlns:m="http://schemas.openxmlformats.org/officeDocument/2006/math">
                    <m:r>
                      <a:rPr lang="en-US">
                        <a:latin typeface="Cambria Math" panose="02040503050406030204" pitchFamily="18" charset="0"/>
                      </a:rPr>
                      <m:t>𝜋</m:t>
                    </m:r>
                  </m:oMath>
                </a14:m>
                <a:r>
                  <a:rPr lang="en-US" dirty="0"/>
                  <a:t> defines a linear system</a:t>
                </a:r>
              </a:p>
              <a:p>
                <a:pPr lvl="1"/>
                <a:r>
                  <a:rPr lang="en-US" dirty="0"/>
                  <a:t>Solve with your favorite linear system solver!</a:t>
                </a:r>
              </a:p>
              <a:p>
                <a:pPr lvl="1"/>
                <a:endParaRPr lang="en-US" dirty="0"/>
              </a:p>
              <a:p>
                <a:pPr lvl="1"/>
                <a:endParaRPr lang="en-US" dirty="0"/>
              </a:p>
              <a:p>
                <a:pPr lvl="1"/>
                <a:endParaRPr lang="en-US" dirty="0"/>
              </a:p>
              <a:p>
                <a:pPr indent="-182880"/>
                <a:r>
                  <a:rPr lang="en-US" dirty="0"/>
                  <a:t>|S| variables – each state has a unique value under a policy </a:t>
                </a:r>
                <a14:m>
                  <m:oMath xmlns:m="http://schemas.openxmlformats.org/officeDocument/2006/math">
                    <m:r>
                      <a:rPr lang="en-US">
                        <a:latin typeface="Cambria Math" panose="02040503050406030204" pitchFamily="18" charset="0"/>
                      </a:rPr>
                      <m:t>𝜋</m:t>
                    </m:r>
                  </m:oMath>
                </a14:m>
                <a:r>
                  <a:rPr lang="en-US" dirty="0"/>
                  <a:t> </a:t>
                </a:r>
              </a:p>
              <a:p>
                <a:pPr indent="-182880"/>
                <a:r>
                  <a:rPr lang="en-US" dirty="0"/>
                  <a:t>|S| constraints – one equality per state to compute that state’s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pic>
        <p:nvPicPr>
          <p:cNvPr id="7" name="Picture 6" descr="txp_fig"/>
          <p:cNvPicPr>
            <a:picLocks noChangeAspect="1"/>
          </p:cNvPicPr>
          <p:nvPr>
            <p:custDataLst>
              <p:tags r:id="rId1"/>
            </p:custDataLst>
          </p:nvPr>
        </p:nvPicPr>
        <p:blipFill>
          <a:blip r:embed="rId4" cstate="print"/>
          <a:stretch>
            <a:fillRect/>
          </a:stretch>
        </p:blipFill>
        <p:spPr bwMode="auto">
          <a:xfrm>
            <a:off x="1156068" y="2759640"/>
            <a:ext cx="9196851" cy="840018"/>
          </a:xfrm>
          <a:prstGeom prst="rect">
            <a:avLst/>
          </a:prstGeom>
          <a:noFill/>
          <a:ln/>
          <a:effectLst/>
        </p:spPr>
      </p:pic>
      <p:sp>
        <p:nvSpPr>
          <p:cNvPr id="4" name="Slide Number Placeholder 3">
            <a:extLst>
              <a:ext uri="{FF2B5EF4-FFF2-40B4-BE49-F238E27FC236}">
                <a16:creationId xmlns:a16="http://schemas.microsoft.com/office/drawing/2014/main" id="{E527C765-F5D0-2C4D-A89F-FFCFE8A6B03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72321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82862" y="1448320"/>
            <a:ext cx="7018338" cy="4599534"/>
          </a:xfrm>
          <a:prstGeom prst="rect">
            <a:avLst/>
          </a:prstGeom>
          <a:noFill/>
        </p:spPr>
      </p:pic>
      <p:sp>
        <p:nvSpPr>
          <p:cNvPr id="3" name="Slide Number Placeholder 2">
            <a:extLst>
              <a:ext uri="{FF2B5EF4-FFF2-40B4-BE49-F238E27FC236}">
                <a16:creationId xmlns:a16="http://schemas.microsoft.com/office/drawing/2014/main" id="{9A77BF55-7525-F64C-84D8-C75C6839301B}"/>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03201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Value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Value iteration repeats the Bellman updates:</a:t>
                </a:r>
              </a:p>
              <a:p>
                <a:endParaRPr lang="en-US" dirty="0"/>
              </a:p>
              <a:p>
                <a:endParaRPr lang="en-US" dirty="0"/>
              </a:p>
              <a:p>
                <a:endParaRPr lang="en-US" dirty="0"/>
              </a:p>
              <a:p>
                <a:r>
                  <a:rPr lang="en-US" dirty="0"/>
                  <a:t>Problem 1: It’s slow – O(</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𝑆</m:t>
                            </m:r>
                          </m:e>
                        </m:d>
                      </m:e>
                      <m:sup>
                        <m:r>
                          <a:rPr lang="en-US" smtClean="0">
                            <a:latin typeface="Cambria Math" panose="02040503050406030204" pitchFamily="18" charset="0"/>
                          </a:rPr>
                          <m:t>2</m:t>
                        </m:r>
                      </m:sup>
                    </m:sSup>
                    <m:r>
                      <a:rPr lang="en-US" smtClean="0">
                        <a:latin typeface="Cambria Math" panose="02040503050406030204" pitchFamily="18" charset="0"/>
                      </a:rPr>
                      <m:t>|</m:t>
                    </m:r>
                    <m:r>
                      <a:rPr lang="en-US" smtClean="0">
                        <a:latin typeface="Cambria Math" panose="02040503050406030204" pitchFamily="18" charset="0"/>
                      </a:rPr>
                      <m:t>𝐴</m:t>
                    </m:r>
                    <m:r>
                      <a:rPr lang="en-US" smtClean="0">
                        <a:latin typeface="Cambria Math" panose="02040503050406030204" pitchFamily="18" charset="0"/>
                      </a:rPr>
                      <m:t>|</m:t>
                    </m:r>
                  </m:oMath>
                </a14:m>
                <a:r>
                  <a:rPr lang="en-US" dirty="0"/>
                  <a:t>) per iteration</a:t>
                </a:r>
              </a:p>
              <a:p>
                <a:endParaRPr lang="en-US" dirty="0"/>
              </a:p>
              <a:p>
                <a:r>
                  <a:rPr lang="en-US" dirty="0"/>
                  <a:t>Problem 2: The “max” at each state rarely changes</a:t>
                </a:r>
              </a:p>
              <a:p>
                <a:endParaRPr lang="en-US" dirty="0"/>
              </a:p>
              <a:p>
                <a:r>
                  <a:rPr lang="en-US" dirty="0"/>
                  <a:t>Problem 3: The policy often converges long before the values</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25" t="-580"/>
                </a:stretch>
              </a:blipFill>
            </p:spPr>
            <p:txBody>
              <a:bodyPr/>
              <a:lstStyle/>
              <a:p>
                <a:r>
                  <a:rPr lang="en-US">
                    <a:noFill/>
                  </a:rPr>
                  <a:t> </a:t>
                </a:r>
              </a:p>
            </p:txBody>
          </p:sp>
        </mc:Fallback>
      </mc:AlternateContent>
      <p:pic>
        <p:nvPicPr>
          <p:cNvPr id="5" name="Picture 4"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067238" y="2272301"/>
            <a:ext cx="6629400" cy="630314"/>
          </a:xfrm>
          <a:prstGeom prst="rect">
            <a:avLst/>
          </a:prstGeom>
          <a:noFill/>
          <a:ln/>
          <a:effectLst/>
        </p:spPr>
      </p:pic>
      <p:grpSp>
        <p:nvGrpSpPr>
          <p:cNvPr id="6" name="Group 5"/>
          <p:cNvGrpSpPr>
            <a:grpSpLocks/>
          </p:cNvGrpSpPr>
          <p:nvPr/>
        </p:nvGrpSpPr>
        <p:grpSpPr bwMode="auto">
          <a:xfrm>
            <a:off x="8534400" y="1447800"/>
            <a:ext cx="3048000" cy="2815896"/>
            <a:chOff x="2400" y="1401"/>
            <a:chExt cx="1392" cy="1286"/>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8"/>
              <p:cNvSpPr>
                <a:spLocks noChangeShapeType="1"/>
              </p:cNvSpPr>
              <p:nvPr/>
            </p:nvSpPr>
            <p:spPr bwMode="auto">
              <a:xfrm>
                <a:off x="2736" y="1680"/>
                <a:ext cx="120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4" name="Line 10"/>
              <p:cNvSpPr>
                <a:spLocks noChangeShapeType="1"/>
              </p:cNvSpPr>
              <p:nvPr/>
            </p:nvSpPr>
            <p:spPr bwMode="auto">
              <a:xfrm>
                <a:off x="2736" y="1680"/>
                <a:ext cx="52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1"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6"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 name="Slide Number Placeholder 3">
            <a:extLst>
              <a:ext uri="{FF2B5EF4-FFF2-40B4-BE49-F238E27FC236}">
                <a16:creationId xmlns:a16="http://schemas.microsoft.com/office/drawing/2014/main" id="{1E8E8B69-21D2-ED49-9924-CF2AF47778E5}"/>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4064844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3005FE39-60AD-C843-BB12-701D8AD00A93}"/>
              </a:ext>
            </a:extLst>
          </p:cNvPr>
          <p:cNvSpPr txBox="1"/>
          <p:nvPr/>
        </p:nvSpPr>
        <p:spPr>
          <a:xfrm>
            <a:off x="2445488" y="152718"/>
            <a:ext cx="7460513" cy="830997"/>
          </a:xfrm>
          <a:prstGeom prst="rect">
            <a:avLst/>
          </a:prstGeom>
          <a:noFill/>
        </p:spPr>
        <p:txBody>
          <a:bodyPr wrap="square" rtlCol="0">
            <a:spAutoFit/>
          </a:bodyPr>
          <a:lstStyle/>
          <a:p>
            <a:r>
              <a:rPr lang="en-US" sz="2400" b="1" dirty="0"/>
              <a:t>Compare: values of states versus policy (i.e., “arrows in the boxes”) over many iterations</a:t>
            </a:r>
          </a:p>
        </p:txBody>
      </p:sp>
      <p:sp>
        <p:nvSpPr>
          <p:cNvPr id="6" name="Slide Number Placeholder 5">
            <a:extLst>
              <a:ext uri="{FF2B5EF4-FFF2-40B4-BE49-F238E27FC236}">
                <a16:creationId xmlns:a16="http://schemas.microsoft.com/office/drawing/2014/main" id="{259E0EF4-016F-A445-8892-FB999743155D}"/>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1712507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FA2E3016-82C8-1145-A673-7951C6A229B0}"/>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2949430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12809</TotalTime>
  <Words>6093</Words>
  <Application>Microsoft Macintosh PowerPoint</Application>
  <PresentationFormat>Widescreen</PresentationFormat>
  <Paragraphs>1131</Paragraphs>
  <Slides>116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PowerPoint Presentation</vt:lpstr>
      <vt:lpstr>Example: Value Iteration</vt:lpstr>
      <vt:lpstr>Bellman Equation vs Value Iteration vs Bellman Update</vt:lpstr>
      <vt:lpstr>Convergence</vt:lpstr>
      <vt:lpstr>Other ways to solve Bellman Equation?</vt:lpstr>
      <vt:lpstr>Solving Bellman Equations Using Linear Programming</vt:lpstr>
      <vt:lpstr>Cool Things about the LP solution for Bellman Equations</vt:lpstr>
      <vt:lpstr>Policy Iteration for Solving MDPs</vt:lpstr>
      <vt:lpstr>Policy Evaluation</vt:lpstr>
      <vt:lpstr>Fixed Policies</vt:lpstr>
      <vt:lpstr>Utilities for a Fixed Policy</vt:lpstr>
      <vt:lpstr>Compare</vt:lpstr>
      <vt:lpstr>Recall: MDP Optimal Quantities</vt:lpstr>
      <vt:lpstr>Example: Policy Evaluation</vt:lpstr>
      <vt:lpstr>Example: Policy Evaluation</vt:lpstr>
      <vt:lpstr>Policy Evaluation</vt:lpstr>
      <vt:lpstr>Policy Evaluation</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Policy Iteration</vt:lpstr>
      <vt:lpstr>Policy Iteration</vt:lpstr>
      <vt:lpstr>Comparison of “VI” aNd “PI”</vt:lpstr>
      <vt:lpstr>Summary: MDP Algorithms</vt:lpstr>
      <vt:lpstr>Final Slide: MDP 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Dickerson</cp:lastModifiedBy>
  <cp:revision>1427</cp:revision>
  <cp:lastPrinted>2016-09-08T16:17:56Z</cp:lastPrinted>
  <dcterms:created xsi:type="dcterms:W3CDTF">2013-03-05T15:39:19Z</dcterms:created>
  <dcterms:modified xsi:type="dcterms:W3CDTF">2020-03-03T03:01:23Z</dcterms:modified>
</cp:coreProperties>
</file>